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Lst>
  <p:notesMasterIdLst>
    <p:notesMasterId r:id="rId105"/>
  </p:notesMasterIdLst>
  <p:handoutMasterIdLst>
    <p:handoutMasterId r:id="rId106"/>
  </p:handoutMasterIdLst>
  <p:sldIdLst>
    <p:sldId id="258" r:id="rId4"/>
    <p:sldId id="1666" r:id="rId5"/>
    <p:sldId id="1577" r:id="rId6"/>
    <p:sldId id="1612" r:id="rId7"/>
    <p:sldId id="1613" r:id="rId8"/>
    <p:sldId id="1614" r:id="rId9"/>
    <p:sldId id="1609" r:id="rId10"/>
    <p:sldId id="267" r:id="rId11"/>
    <p:sldId id="1610" r:id="rId12"/>
    <p:sldId id="1611" r:id="rId13"/>
    <p:sldId id="1615" r:id="rId14"/>
    <p:sldId id="1616" r:id="rId15"/>
    <p:sldId id="1617" r:id="rId16"/>
    <p:sldId id="1618" r:id="rId17"/>
    <p:sldId id="1619" r:id="rId18"/>
    <p:sldId id="1620" r:id="rId19"/>
    <p:sldId id="1621" r:id="rId20"/>
    <p:sldId id="1622" r:id="rId21"/>
    <p:sldId id="1623" r:id="rId22"/>
    <p:sldId id="1624" r:id="rId23"/>
    <p:sldId id="1625" r:id="rId24"/>
    <p:sldId id="1626" r:id="rId25"/>
    <p:sldId id="1627" r:id="rId26"/>
    <p:sldId id="1628" r:id="rId27"/>
    <p:sldId id="1629" r:id="rId28"/>
    <p:sldId id="257" r:id="rId29"/>
    <p:sldId id="259" r:id="rId30"/>
    <p:sldId id="1578" r:id="rId31"/>
    <p:sldId id="1579" r:id="rId32"/>
    <p:sldId id="260" r:id="rId33"/>
    <p:sldId id="1580" r:id="rId34"/>
    <p:sldId id="1581" r:id="rId35"/>
    <p:sldId id="1582" r:id="rId36"/>
    <p:sldId id="1583" r:id="rId37"/>
    <p:sldId id="1584" r:id="rId38"/>
    <p:sldId id="1585" r:id="rId39"/>
    <p:sldId id="1586" r:id="rId40"/>
    <p:sldId id="261" r:id="rId41"/>
    <p:sldId id="1587" r:id="rId42"/>
    <p:sldId id="262" r:id="rId43"/>
    <p:sldId id="263" r:id="rId44"/>
    <p:sldId id="1588" r:id="rId45"/>
    <p:sldId id="1589" r:id="rId46"/>
    <p:sldId id="1590" r:id="rId47"/>
    <p:sldId id="1591" r:id="rId48"/>
    <p:sldId id="1592" r:id="rId49"/>
    <p:sldId id="1593" r:id="rId50"/>
    <p:sldId id="1594" r:id="rId51"/>
    <p:sldId id="1595" r:id="rId52"/>
    <p:sldId id="1598" r:id="rId53"/>
    <p:sldId id="1596" r:id="rId54"/>
    <p:sldId id="1597" r:id="rId55"/>
    <p:sldId id="1599" r:id="rId56"/>
    <p:sldId id="264" r:id="rId57"/>
    <p:sldId id="1600" r:id="rId58"/>
    <p:sldId id="1601" r:id="rId59"/>
    <p:sldId id="1602" r:id="rId60"/>
    <p:sldId id="266" r:id="rId61"/>
    <p:sldId id="1603" r:id="rId62"/>
    <p:sldId id="1604" r:id="rId63"/>
    <p:sldId id="1605" r:id="rId64"/>
    <p:sldId id="1606" r:id="rId65"/>
    <p:sldId id="1607" r:id="rId66"/>
    <p:sldId id="1608" r:id="rId67"/>
    <p:sldId id="1630" r:id="rId68"/>
    <p:sldId id="1631" r:id="rId69"/>
    <p:sldId id="1632" r:id="rId70"/>
    <p:sldId id="1633" r:id="rId71"/>
    <p:sldId id="1634" r:id="rId72"/>
    <p:sldId id="1635" r:id="rId73"/>
    <p:sldId id="1636" r:id="rId74"/>
    <p:sldId id="1637" r:id="rId75"/>
    <p:sldId id="1638" r:id="rId76"/>
    <p:sldId id="1639" r:id="rId77"/>
    <p:sldId id="1640" r:id="rId78"/>
    <p:sldId id="1641" r:id="rId79"/>
    <p:sldId id="1643" r:id="rId80"/>
    <p:sldId id="1644" r:id="rId81"/>
    <p:sldId id="1645" r:id="rId82"/>
    <p:sldId id="256" r:id="rId83"/>
    <p:sldId id="1642" r:id="rId84"/>
    <p:sldId id="1646" r:id="rId85"/>
    <p:sldId id="1647" r:id="rId86"/>
    <p:sldId id="1648" r:id="rId87"/>
    <p:sldId id="1649" r:id="rId88"/>
    <p:sldId id="1650" r:id="rId89"/>
    <p:sldId id="1651" r:id="rId90"/>
    <p:sldId id="1652" r:id="rId91"/>
    <p:sldId id="1653" r:id="rId92"/>
    <p:sldId id="1654" r:id="rId93"/>
    <p:sldId id="1655" r:id="rId94"/>
    <p:sldId id="1656" r:id="rId95"/>
    <p:sldId id="1657" r:id="rId96"/>
    <p:sldId id="1658" r:id="rId97"/>
    <p:sldId id="1659" r:id="rId98"/>
    <p:sldId id="1660" r:id="rId99"/>
    <p:sldId id="1661" r:id="rId100"/>
    <p:sldId id="1662" r:id="rId101"/>
    <p:sldId id="1663" r:id="rId102"/>
    <p:sldId id="1664" r:id="rId103"/>
    <p:sldId id="1665" r:id="rId104"/>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B26"/>
    <a:srgbClr val="0073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autoAdjust="0"/>
    <p:restoredTop sz="94628" autoAdjust="0"/>
  </p:normalViewPr>
  <p:slideViewPr>
    <p:cSldViewPr>
      <p:cViewPr varScale="1">
        <p:scale>
          <a:sx n="146" d="100"/>
          <a:sy n="146" d="100"/>
        </p:scale>
        <p:origin x="176" y="5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Live! 360 Orlando 2019</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11/22/19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net.microsoft.com/en-us/library/ms178158(v=sql.105).aspx"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microsoft.com/en-us/sql/t-sql/statements/sql-server-collation-name-transact-sq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a:t>
            </a:r>
            <a:r>
              <a:rPr lang="en-US" baseline="0" dirty="0"/>
              <a:t>r supports the four ISO defined isolation levels with two additional isolation levels that support row versioning. </a:t>
            </a:r>
          </a:p>
          <a:p>
            <a:endParaRPr lang="en-US" dirty="0"/>
          </a:p>
          <a:p>
            <a:endParaRPr lang="en-US" dirty="0"/>
          </a:p>
          <a:p>
            <a:r>
              <a:rPr lang="en-US" dirty="0"/>
              <a:t>Read Uncommitted is the equivalent</a:t>
            </a:r>
            <a:r>
              <a:rPr lang="en-US" baseline="0" dirty="0"/>
              <a:t> of using NOLOCK, since this allows for dirty reads (reading data that has not been committed), you pretty much never want to use this in a production application. It’s a common myth that NOLOCK makes queries faster—it doesn’t. In fact, it doesn’t even guarantee that no locks are taken. I do recommend DBAs use NOLOCK when querying system metadata to avoid impact and contention, but it shouldn’t be used in an application due to the dirty data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Read Committed is the default isolation level in SQL Server, and will not allow for dirty reads.</a:t>
            </a:r>
          </a:p>
          <a:p>
            <a:endParaRPr lang="en-US" baseline="0" dirty="0"/>
          </a:p>
          <a:p>
            <a:endParaRPr lang="en-US" baseline="0" dirty="0"/>
          </a:p>
          <a:p>
            <a:r>
              <a:rPr lang="en-US" baseline="0" dirty="0"/>
              <a:t>Repeatable read goes a step beyond read committed, guaranteeing that data read during a transaction, will guarantee that data will not change in the scope of the transaction. This means a lock is acquired on reading data until the read transaction is completed. New rows may be added, but the rows read are unchangeable.</a:t>
            </a:r>
          </a:p>
          <a:p>
            <a:endParaRPr lang="en-US" baseline="0" dirty="0"/>
          </a:p>
          <a:p>
            <a:r>
              <a:rPr lang="en-US" baseline="0" dirty="0"/>
              <a:t>Serializable is the strongest isolation level, and will incur locks aggressively, increasing locking, and potentially causing a great deal of blocking and resource contention. </a:t>
            </a:r>
            <a:r>
              <a:rPr lang="en-US" baseline="0" dirty="0" err="1"/>
              <a:t>Serializeable</a:t>
            </a:r>
            <a:r>
              <a:rPr lang="en-US" baseline="0" dirty="0"/>
              <a:t> takes repeated read one step further, in not allowing any changes to view of the data in a read transaction. If your query returned 3 rows the first time you ran in in a transaction, and you ran in again in the scope of the same transaction, you would only ever see those rows. You would also have a major locking problem, because they always block every other concurrent transaction . It is also something I’ve never seen in use.</a:t>
            </a:r>
          </a:p>
          <a:p>
            <a:endParaRPr lang="en-US" baseline="0" dirty="0"/>
          </a:p>
          <a:p>
            <a:endParaRPr lang="en-US" baseline="0" dirty="0"/>
          </a:p>
          <a:p>
            <a:r>
              <a:rPr lang="en-US" baseline="0" dirty="0"/>
              <a:t>Snapshot is similar to serializable, the difference being each reader sees their own version of the data, while allowing concurrent update  transactions are allowed </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2FBD736-08BB-5B4F-9715-F2C7E2FE47C7}" type="slidenum">
              <a:rPr lang="en-US" smtClean="0"/>
              <a:t>95</a:t>
            </a:fld>
            <a:endParaRPr lang="en-US"/>
          </a:p>
        </p:txBody>
      </p:sp>
    </p:spTree>
    <p:extLst>
      <p:ext uri="{BB962C8B-B14F-4D97-AF65-F5344CB8AC3E}">
        <p14:creationId xmlns:p14="http://schemas.microsoft.com/office/powerpoint/2010/main" val="3131850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you’ve learned read</a:t>
            </a:r>
            <a:r>
              <a:rPr lang="en-US" baseline="0" dirty="0"/>
              <a:t> committed is the default isolation level in SQL Server. So what does Read Committed Snapshot isolation allow for? It functions similarly to read committed in that if it needs to read data that is currently locked by another sessions uncommitted changes it will block the read.  However, RCSI as it’s known aims to minimize this blocking effect by using row versioning. Essentially, before a row is locked in preparation for changes, it is placed in a version store (if you’ve worked with oracle, this is similar to the Undo </a:t>
            </a:r>
            <a:r>
              <a:rPr lang="en-US" baseline="0" dirty="0" err="1"/>
              <a:t>tablespace</a:t>
            </a:r>
            <a:r>
              <a:rPr lang="en-US" baseline="0" dirty="0"/>
              <a:t>). When a select query wants to read a row, it can use that record from </a:t>
            </a:r>
            <a:r>
              <a:rPr lang="en-US" baseline="0" dirty="0" err="1"/>
              <a:t>tempdb</a:t>
            </a:r>
            <a:r>
              <a:rPr lang="en-US" baseline="0" dirty="0"/>
              <a:t>.</a:t>
            </a:r>
            <a:endParaRPr lang="en-US" dirty="0"/>
          </a:p>
        </p:txBody>
      </p:sp>
      <p:sp>
        <p:nvSpPr>
          <p:cNvPr id="4" name="Slide Number Placeholder 3"/>
          <p:cNvSpPr>
            <a:spLocks noGrp="1"/>
          </p:cNvSpPr>
          <p:nvPr>
            <p:ph type="sldNum" sz="quarter" idx="10"/>
          </p:nvPr>
        </p:nvSpPr>
        <p:spPr/>
        <p:txBody>
          <a:bodyPr/>
          <a:lstStyle/>
          <a:p>
            <a:fld id="{72FBD736-08BB-5B4F-9715-F2C7E2FE47C7}" type="slidenum">
              <a:rPr lang="en-US" smtClean="0"/>
              <a:t>96</a:t>
            </a:fld>
            <a:endParaRPr lang="en-US"/>
          </a:p>
        </p:txBody>
      </p:sp>
    </p:spTree>
    <p:extLst>
      <p:ext uri="{BB962C8B-B14F-4D97-AF65-F5344CB8AC3E}">
        <p14:creationId xmlns:p14="http://schemas.microsoft.com/office/powerpoint/2010/main" val="1923794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only significant downside of RCSI is its increased</a:t>
            </a:r>
            <a:r>
              <a:rPr lang="en-US" sz="1200" b="0" i="0" kern="1200" baseline="0" dirty="0">
                <a:solidFill>
                  <a:schemeClr val="tx1"/>
                </a:solidFill>
                <a:effectLst/>
                <a:latin typeface="+mn-lt"/>
                <a:ea typeface="+mn-ea"/>
                <a:cs typeface="+mn-cs"/>
              </a:rPr>
              <a:t> use </a:t>
            </a:r>
            <a:r>
              <a:rPr lang="en-US" sz="1200" b="0" i="0" kern="1200" baseline="0" dirty="0" err="1">
                <a:solidFill>
                  <a:schemeClr val="tx1"/>
                </a:solidFill>
                <a:effectLst/>
                <a:latin typeface="+mn-lt"/>
                <a:ea typeface="+mn-ea"/>
                <a:cs typeface="+mn-cs"/>
              </a:rPr>
              <a:t>tempdb</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TempDB</a:t>
            </a:r>
            <a:r>
              <a:rPr lang="en-US" sz="1200" b="0" i="0" kern="1200" baseline="0" dirty="0">
                <a:solidFill>
                  <a:schemeClr val="tx1"/>
                </a:solidFill>
                <a:effectLst/>
                <a:latin typeface="+mn-lt"/>
                <a:ea typeface="+mn-ea"/>
                <a:cs typeface="+mn-cs"/>
              </a:rPr>
              <a:t> is already used heavily on a busy SQL Server. You should ensure that you have the right number of files (SQL Server 2016 does this for you) based on the number of CPU cores. You also want to be on really fast disk—in modern time that means is should be on an SSD. You also want to ensure that you have adequate space for </a:t>
            </a:r>
            <a:r>
              <a:rPr lang="en-US" sz="1200" b="0" i="0" kern="1200" baseline="0" dirty="0" err="1">
                <a:solidFill>
                  <a:schemeClr val="tx1"/>
                </a:solidFill>
                <a:effectLst/>
                <a:latin typeface="+mn-lt"/>
                <a:ea typeface="+mn-ea"/>
                <a:cs typeface="+mn-cs"/>
              </a:rPr>
              <a:t>tempdb</a:t>
            </a:r>
            <a:r>
              <a:rPr lang="en-US" sz="1200" b="0" i="0" kern="1200" baseline="0" dirty="0">
                <a:solidFill>
                  <a:schemeClr val="tx1"/>
                </a:solidFill>
                <a:effectLst/>
                <a:latin typeface="+mn-lt"/>
                <a:ea typeface="+mn-ea"/>
                <a:cs typeface="+mn-cs"/>
              </a:rPr>
              <a:t>—as </a:t>
            </a:r>
            <a:r>
              <a:rPr lang="en-US" sz="1200" b="0" i="0" kern="1200" baseline="0" dirty="0" err="1">
                <a:solidFill>
                  <a:schemeClr val="tx1"/>
                </a:solidFill>
                <a:effectLst/>
                <a:latin typeface="+mn-lt"/>
                <a:ea typeface="+mn-ea"/>
                <a:cs typeface="+mn-cs"/>
              </a:rPr>
              <a:t>tempdb</a:t>
            </a:r>
            <a:r>
              <a:rPr lang="en-US" sz="1200" b="0" i="0" kern="1200" baseline="0" dirty="0">
                <a:solidFill>
                  <a:schemeClr val="tx1"/>
                </a:solidFill>
                <a:effectLst/>
                <a:latin typeface="+mn-lt"/>
                <a:ea typeface="+mn-ea"/>
                <a:cs typeface="+mn-cs"/>
              </a:rPr>
              <a:t> running of out of space can cause your queries to fail.  The big advantage of RSCI is that it does not incur shared locks when reading data, since the data its reading comes from the version store. A simple way of saying this is that readers do not block writers. Since these locks are not taken, concurrency on the database can greatly increase. This also means the opportunity for transactions to deadlock is greatly reduced.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only exceptions to where RCSI should be is your code’s correctness depends on blocking if an uncommitted change exists. It also might not be the best choice if you application depends on reading current committed data, rather than data that is current when the transaction started.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2FBD736-08BB-5B4F-9715-F2C7E2FE47C7}" type="slidenum">
              <a:rPr lang="en-US" smtClean="0"/>
              <a:t>97</a:t>
            </a:fld>
            <a:endParaRPr lang="en-US"/>
          </a:p>
        </p:txBody>
      </p:sp>
    </p:spTree>
    <p:extLst>
      <p:ext uri="{BB962C8B-B14F-4D97-AF65-F5344CB8AC3E}">
        <p14:creationId xmlns:p14="http://schemas.microsoft.com/office/powerpoint/2010/main" val="2520089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SQL Server uses what’s know</a:t>
            </a:r>
            <a:r>
              <a:rPr lang="en-US" baseline="0" dirty="0"/>
              <a:t> as </a:t>
            </a:r>
            <a:r>
              <a:rPr lang="en-US" baseline="0" dirty="0" err="1"/>
              <a:t>autocommit</a:t>
            </a:r>
            <a:r>
              <a:rPr lang="en-US" baseline="0" dirty="0"/>
              <a:t>. Every T-SQL statement is committed or rolled back when it completes. If it completes without error, it’s committed, if it’s not is </a:t>
            </a:r>
            <a:r>
              <a:rPr lang="en-US" baseline="0" dirty="0" err="1"/>
              <a:t>is</a:t>
            </a:r>
            <a:r>
              <a:rPr lang="en-US" baseline="0" dirty="0"/>
              <a:t> rolled back. The engine will always use this </a:t>
            </a:r>
            <a:r>
              <a:rPr lang="en-US" baseline="0" dirty="0" err="1"/>
              <a:t>autocommit</a:t>
            </a:r>
            <a:r>
              <a:rPr lang="en-US" baseline="0" dirty="0"/>
              <a:t> functionality unless a transaction is </a:t>
            </a:r>
            <a:r>
              <a:rPr lang="en-US" baseline="0" dirty="0" err="1"/>
              <a:t>explicity</a:t>
            </a:r>
            <a:r>
              <a:rPr lang="en-US" baseline="0" dirty="0"/>
              <a:t> specified, or the </a:t>
            </a:r>
            <a:r>
              <a:rPr lang="en-US" baseline="0" dirty="0" err="1"/>
              <a:t>implicit_transaction</a:t>
            </a:r>
            <a:r>
              <a:rPr lang="en-US" baseline="0" dirty="0"/>
              <a:t> option is set to on. Books online use to have a line (it is no longer there) that said “implicit transactions are rarely used in SQL Server, and when it is, most of the time it is an error”.  With this option set to true an of the following statements will cause a transaction—</a:t>
            </a:r>
          </a:p>
          <a:p>
            <a:endParaRPr lang="en-US" baseline="0" dirty="0"/>
          </a:p>
          <a:p>
            <a:r>
              <a:rPr lang="en-US" baseline="0" dirty="0"/>
              <a:t>ALTER TABLE</a:t>
            </a:r>
          </a:p>
          <a:p>
            <a:r>
              <a:rPr lang="en-US" baseline="0" dirty="0"/>
              <a:t>CREATE </a:t>
            </a:r>
          </a:p>
          <a:p>
            <a:r>
              <a:rPr lang="en-US" baseline="0" dirty="0"/>
              <a:t>INSERT </a:t>
            </a:r>
          </a:p>
          <a:p>
            <a:r>
              <a:rPr lang="en-US" baseline="0" dirty="0"/>
              <a:t>OPEN </a:t>
            </a:r>
          </a:p>
          <a:p>
            <a:r>
              <a:rPr lang="en-US" baseline="0" dirty="0"/>
              <a:t>DELETE REVOKE DROP SELECT FETCH TRUNCATE TABLE GRANT UPDATE</a:t>
            </a:r>
          </a:p>
          <a:p>
            <a:endParaRPr lang="en-US" baseline="0" dirty="0"/>
          </a:p>
          <a:p>
            <a:r>
              <a:rPr lang="en-US" baseline="0" dirty="0"/>
              <a:t>I have a story to tell about this option--the first thing to mention is that this IS the default behavior in Oracle (implicit transactions aren’t inherently bad—it’s just when the tools and ecosystem aren’t designed to use them, things become challenging), I was on a project to port an Oracle system to SQL Server, and the architect insisted that we use implicit transactions (we were already using explicit transactions inside of stored procedure code). This combination of options, led to us incurring a litany of errors, and a troubleshooting nightmare to understand where the problems were. Which brings us to the title of this video—”Implicit Transactions are Terrible”</a:t>
            </a:r>
            <a:endParaRPr lang="en-US" dirty="0"/>
          </a:p>
        </p:txBody>
      </p:sp>
      <p:sp>
        <p:nvSpPr>
          <p:cNvPr id="4" name="Slide Number Placeholder 3"/>
          <p:cNvSpPr>
            <a:spLocks noGrp="1"/>
          </p:cNvSpPr>
          <p:nvPr>
            <p:ph type="sldNum" sz="quarter" idx="10"/>
          </p:nvPr>
        </p:nvSpPr>
        <p:spPr/>
        <p:txBody>
          <a:bodyPr/>
          <a:lstStyle/>
          <a:p>
            <a:fld id="{72FBD736-08BB-5B4F-9715-F2C7E2FE47C7}" type="slidenum">
              <a:rPr lang="en-US" smtClean="0"/>
              <a:t>98</a:t>
            </a:fld>
            <a:endParaRPr lang="en-US"/>
          </a:p>
        </p:txBody>
      </p:sp>
    </p:spTree>
    <p:extLst>
      <p:ext uri="{BB962C8B-B14F-4D97-AF65-F5344CB8AC3E}">
        <p14:creationId xmlns:p14="http://schemas.microsoft.com/office/powerpoint/2010/main" val="751102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a:t>
            </a:r>
            <a:r>
              <a:rPr lang="en-US" sz="1200" b="0" i="0" kern="1200" baseline="0" dirty="0">
                <a:solidFill>
                  <a:schemeClr val="tx1"/>
                </a:solidFill>
                <a:effectLst/>
                <a:latin typeface="+mn-lt"/>
                <a:ea typeface="+mn-ea"/>
                <a:cs typeface="+mn-cs"/>
              </a:rPr>
              <a:t> other thing to note about implicit transactions is that they can adversely effect performance of your system. In implicit transaction mode, the log blocks in memory are more frequently flushed to disk, than in explicit transactions. One of the major impacts we saw in the project were input parameters getting lost—this had to do with the combination of explicit transaction handling we had written into the stored procedure code, and the implicit transaction handling outside. Effectively, we would trace the execution of a stored procedure and not see a parameter come in with the execution. We were able to consistently resolve and remediate the situation by turning off implicit transactions. Let’s take a look at how this works in a demo.</a:t>
            </a:r>
            <a:endParaRPr lang="en-US" dirty="0"/>
          </a:p>
        </p:txBody>
      </p:sp>
      <p:sp>
        <p:nvSpPr>
          <p:cNvPr id="4" name="Slide Number Placeholder 3"/>
          <p:cNvSpPr>
            <a:spLocks noGrp="1"/>
          </p:cNvSpPr>
          <p:nvPr>
            <p:ph type="sldNum" sz="quarter" idx="10"/>
          </p:nvPr>
        </p:nvSpPr>
        <p:spPr/>
        <p:txBody>
          <a:bodyPr/>
          <a:lstStyle/>
          <a:p>
            <a:fld id="{72FBD736-08BB-5B4F-9715-F2C7E2FE47C7}" type="slidenum">
              <a:rPr lang="en-US" smtClean="0"/>
              <a:t>99</a:t>
            </a:fld>
            <a:endParaRPr lang="en-US"/>
          </a:p>
        </p:txBody>
      </p:sp>
    </p:spTree>
    <p:extLst>
      <p:ext uri="{BB962C8B-B14F-4D97-AF65-F5344CB8AC3E}">
        <p14:creationId xmlns:p14="http://schemas.microsoft.com/office/powerpoint/2010/main" val="2048929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BD736-08BB-5B4F-9715-F2C7E2FE47C7}" type="slidenum">
              <a:rPr lang="en-US" smtClean="0"/>
              <a:t>100</a:t>
            </a:fld>
            <a:endParaRPr lang="en-US"/>
          </a:p>
        </p:txBody>
      </p:sp>
    </p:spTree>
    <p:extLst>
      <p:ext uri="{BB962C8B-B14F-4D97-AF65-F5344CB8AC3E}">
        <p14:creationId xmlns:p14="http://schemas.microsoft.com/office/powerpoint/2010/main" val="2416248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problem with data types that use 1 byte to encode each character is that the data type can only represent 256 different characters. This forces multiple encoding specifications, or code pages, for different alphabets such as European alphabets, which are relatively small. It is also impossible to handle systems such as the Japanese Kanji or Korean Hangul alphabets that have thousands of characters.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Microsoft SQL Server collation has a code page that defines what patterns of bits represent each character in </a:t>
            </a:r>
            <a:r>
              <a:rPr lang="en-US" sz="1200" b="1" i="0" kern="1200" dirty="0">
                <a:solidFill>
                  <a:schemeClr val="tx1"/>
                </a:solidFill>
                <a:effectLst/>
                <a:latin typeface="+mn-lt"/>
                <a:ea typeface="+mn-ea"/>
                <a:cs typeface="+mn-cs"/>
              </a:rPr>
              <a:t>char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varchar</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text</a:t>
            </a:r>
            <a:r>
              <a:rPr lang="en-US" sz="1200" b="0" i="0" kern="1200" dirty="0">
                <a:solidFill>
                  <a:schemeClr val="tx1"/>
                </a:solidFill>
                <a:effectLst/>
                <a:latin typeface="+mn-lt"/>
                <a:ea typeface="+mn-ea"/>
                <a:cs typeface="+mn-cs"/>
              </a:rPr>
              <a:t> values. Individual columns and character constants can be assigned a different code page. Client computers use the code page associated with the operating system locale to interpret character bit patterns. There are many different code pages and some characters appear on some code pages, but not on others. Some characters are defined with one bit pattern on some code pages, and with a different bit pattern on other code pages. When you build international systems that must handle different languages, it becomes difficult to pick code pages for all the computers that meet the language requirements of multiple countries and regions. It is also difficult to ensure that every computer performs the correct translations when interfacing with a system using a different code page.</a:t>
            </a:r>
          </a:p>
          <a:p>
            <a:endParaRPr lang="en-US" dirty="0"/>
          </a:p>
        </p:txBody>
      </p:sp>
      <p:sp>
        <p:nvSpPr>
          <p:cNvPr id="4" name="Slide Number Placeholder 3"/>
          <p:cNvSpPr>
            <a:spLocks noGrp="1"/>
          </p:cNvSpPr>
          <p:nvPr>
            <p:ph type="sldNum" sz="quarter" idx="10"/>
          </p:nvPr>
        </p:nvSpPr>
        <p:spPr/>
        <p:txBody>
          <a:bodyPr/>
          <a:lstStyle/>
          <a:p>
            <a:fld id="{20E8C421-DF70-A648-BD8B-B7B24AAC6990}" type="slidenum">
              <a:rPr lang="en-US" smtClean="0"/>
              <a:t>48</a:t>
            </a:fld>
            <a:endParaRPr lang="en-US"/>
          </a:p>
        </p:txBody>
      </p:sp>
    </p:spTree>
    <p:extLst>
      <p:ext uri="{BB962C8B-B14F-4D97-AF65-F5344CB8AC3E}">
        <p14:creationId xmlns:p14="http://schemas.microsoft.com/office/powerpoint/2010/main" val="287729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 prefix for these data types comes from the ISO standard for National (Unicode) data types</a:t>
            </a:r>
          </a:p>
          <a:p>
            <a:endParaRPr lang="en-US" dirty="0"/>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Unicode supports a wider range of characters.</a:t>
            </a:r>
          </a:p>
          <a:p>
            <a:r>
              <a:rPr lang="en-US" sz="1200" kern="1200" dirty="0">
                <a:solidFill>
                  <a:schemeClr val="tx1"/>
                </a:solidFill>
                <a:effectLst/>
                <a:latin typeface="+mn-lt"/>
                <a:ea typeface="+mn-ea"/>
                <a:cs typeface="+mn-cs"/>
              </a:rPr>
              <a:t>More space is needed to store Unicode characters.</a:t>
            </a:r>
          </a:p>
          <a:p>
            <a:r>
              <a:rPr lang="en-US" sz="1200" kern="1200" dirty="0">
                <a:solidFill>
                  <a:schemeClr val="tx1"/>
                </a:solidFill>
                <a:effectLst/>
                <a:latin typeface="+mn-lt"/>
                <a:ea typeface="+mn-ea"/>
                <a:cs typeface="+mn-cs"/>
              </a:rPr>
              <a:t>The maximum size of </a:t>
            </a:r>
            <a:r>
              <a:rPr lang="en-US" sz="1200" b="1" kern="1200" dirty="0" err="1">
                <a:solidFill>
                  <a:schemeClr val="tx1"/>
                </a:solidFill>
                <a:effectLst/>
                <a:latin typeface="+mn-lt"/>
                <a:ea typeface="+mn-ea"/>
                <a:cs typeface="+mn-cs"/>
              </a:rPr>
              <a:t>nchar</a:t>
            </a:r>
            <a:r>
              <a:rPr lang="en-US" sz="1200" kern="1200" dirty="0">
                <a:solidFill>
                  <a:schemeClr val="tx1"/>
                </a:solidFill>
                <a:effectLst/>
                <a:latin typeface="+mn-lt"/>
                <a:ea typeface="+mn-ea"/>
                <a:cs typeface="+mn-cs"/>
              </a:rPr>
              <a:t> columns is 4,000 characters, not 8,000 characters like </a:t>
            </a:r>
            <a:r>
              <a:rPr lang="en-US" sz="1200" b="1" kern="1200" dirty="0">
                <a:solidFill>
                  <a:schemeClr val="tx1"/>
                </a:solidFill>
                <a:effectLst/>
                <a:latin typeface="+mn-lt"/>
                <a:ea typeface="+mn-ea"/>
                <a:cs typeface="+mn-cs"/>
              </a:rPr>
              <a:t>char</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varchar</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The maximum size for </a:t>
            </a:r>
            <a:r>
              <a:rPr lang="en-US" sz="1200" b="1" kern="1200" dirty="0" err="1">
                <a:solidFill>
                  <a:schemeClr val="tx1"/>
                </a:solidFill>
                <a:effectLst/>
                <a:latin typeface="+mn-lt"/>
                <a:ea typeface="+mn-ea"/>
                <a:cs typeface="+mn-cs"/>
              </a:rPr>
              <a:t>nvarchar</a:t>
            </a:r>
            <a:r>
              <a:rPr lang="en-US" sz="1200" kern="1200" dirty="0">
                <a:solidFill>
                  <a:schemeClr val="tx1"/>
                </a:solidFill>
                <a:effectLst/>
                <a:latin typeface="+mn-lt"/>
                <a:ea typeface="+mn-ea"/>
                <a:cs typeface="+mn-cs"/>
              </a:rPr>
              <a:t> columns, using the max specifier, is 2^31-1 bytes. For more information about </a:t>
            </a:r>
            <a:r>
              <a:rPr lang="en-US" sz="1200" b="1" kern="1200" dirty="0" err="1">
                <a:solidFill>
                  <a:schemeClr val="tx1"/>
                </a:solidFill>
                <a:effectLst/>
                <a:latin typeface="+mn-lt"/>
                <a:ea typeface="+mn-ea"/>
                <a:cs typeface="+mn-cs"/>
              </a:rPr>
              <a:t>nvarchar</a:t>
            </a:r>
            <a:r>
              <a:rPr lang="en-US" sz="1200" b="1"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 see </a:t>
            </a:r>
            <a:r>
              <a:rPr lang="en-US" sz="1200" u="none" strike="noStrike" kern="1200" dirty="0">
                <a:solidFill>
                  <a:schemeClr val="tx1"/>
                </a:solidFill>
                <a:effectLst/>
                <a:latin typeface="+mn-lt"/>
                <a:ea typeface="+mn-ea"/>
                <a:cs typeface="+mn-cs"/>
                <a:hlinkClick r:id="rId3"/>
              </a:rPr>
              <a:t>Using Large-Value Data Types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Unicode constants are specified with a leading N: N'A Unicode string'.</a:t>
            </a:r>
          </a:p>
          <a:p>
            <a:r>
              <a:rPr lang="en-US" sz="1200" kern="1200" dirty="0">
                <a:solidFill>
                  <a:schemeClr val="tx1"/>
                </a:solidFill>
                <a:effectLst/>
                <a:latin typeface="+mn-lt"/>
                <a:ea typeface="+mn-ea"/>
                <a:cs typeface="+mn-cs"/>
              </a:rPr>
              <a:t>All Unicode data uses the character set defined by the Unicode standard. Unicode collations used for Unicode columns are based on attributes such as case sensitivity, accent sensitivity, Kana sensitivity, width sensitivity and binary.</a:t>
            </a:r>
          </a:p>
          <a:p>
            <a:endParaRPr lang="en-US" dirty="0"/>
          </a:p>
          <a:p>
            <a:endParaRPr lang="en-US" dirty="0"/>
          </a:p>
          <a:p>
            <a:r>
              <a:rPr lang="en-US" sz="1200" b="0" i="0" kern="1200" dirty="0">
                <a:solidFill>
                  <a:schemeClr val="tx1"/>
                </a:solidFill>
                <a:effectLst/>
                <a:latin typeface="+mn-lt"/>
                <a:ea typeface="+mn-ea"/>
                <a:cs typeface="+mn-cs"/>
              </a:rPr>
              <a:t>SQL Server collations</a:t>
            </a:r>
            <a:br>
              <a:rPr lang="en-US" dirty="0"/>
            </a:br>
            <a:r>
              <a:rPr lang="en-US" sz="1200" b="0" i="0" kern="1200" dirty="0">
                <a:solidFill>
                  <a:schemeClr val="tx1"/>
                </a:solidFill>
                <a:effectLst/>
                <a:latin typeface="+mn-lt"/>
                <a:ea typeface="+mn-ea"/>
                <a:cs typeface="+mn-cs"/>
              </a:rPr>
              <a:t>Because SQL Server collations use different comparison rules for non-Unicode and Unicode data, you see different results for comparisons of the same data, depending on the underlying data type. For more information, see </a:t>
            </a:r>
            <a:r>
              <a:rPr lang="en-US" sz="1200" b="0" i="0" u="sng" kern="1200" dirty="0">
                <a:solidFill>
                  <a:schemeClr val="tx1"/>
                </a:solidFill>
                <a:effectLst/>
                <a:latin typeface="+mn-lt"/>
                <a:ea typeface="+mn-ea"/>
                <a:cs typeface="+mn-cs"/>
                <a:hlinkClick r:id="rId4"/>
              </a:rPr>
              <a:t>SQL Server Collation Name (Transact-SQL)</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Transact-SQL </a:t>
            </a:r>
            <a:r>
              <a:rPr lang="en-US" sz="1200" b="0" i="0" kern="1200" dirty="0">
                <a:solidFill>
                  <a:schemeClr val="tx1"/>
                </a:solidFill>
                <a:effectLst/>
                <a:latin typeface="+mn-lt"/>
                <a:ea typeface="+mn-ea"/>
                <a:cs typeface="+mn-cs"/>
              </a:rPr>
              <a:t>statement results can vary when the statement is run in the context of different databases that have different collation settings. If it is possible, use a standardized collation for your organization. This way, you do not have to explicitly specify the collation in every character or Unicode expression.</a:t>
            </a:r>
            <a:endParaRPr lang="en-US" dirty="0"/>
          </a:p>
        </p:txBody>
      </p:sp>
      <p:sp>
        <p:nvSpPr>
          <p:cNvPr id="4" name="Slide Number Placeholder 3"/>
          <p:cNvSpPr>
            <a:spLocks noGrp="1"/>
          </p:cNvSpPr>
          <p:nvPr>
            <p:ph type="sldNum" sz="quarter" idx="10"/>
          </p:nvPr>
        </p:nvSpPr>
        <p:spPr/>
        <p:txBody>
          <a:bodyPr/>
          <a:lstStyle/>
          <a:p>
            <a:fld id="{20E8C421-DF70-A648-BD8B-B7B24AAC6990}" type="slidenum">
              <a:rPr lang="en-US" smtClean="0"/>
              <a:t>49</a:t>
            </a:fld>
            <a:endParaRPr lang="en-US"/>
          </a:p>
        </p:txBody>
      </p:sp>
    </p:spTree>
    <p:extLst>
      <p:ext uri="{BB962C8B-B14F-4D97-AF65-F5344CB8AC3E}">
        <p14:creationId xmlns:p14="http://schemas.microsoft.com/office/powerpoint/2010/main" val="3407727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www.databasejournal.com</a:t>
            </a:r>
            <a:r>
              <a:rPr lang="en-US" dirty="0"/>
              <a:t>/features/</a:t>
            </a:r>
            <a:r>
              <a:rPr lang="en-US" dirty="0" err="1"/>
              <a:t>mssql</a:t>
            </a:r>
            <a:r>
              <a:rPr lang="en-US" dirty="0"/>
              <a:t>/filestream-and-filetable-in-sql-server-2012.html</a:t>
            </a:r>
          </a:p>
        </p:txBody>
      </p:sp>
      <p:sp>
        <p:nvSpPr>
          <p:cNvPr id="4" name="Slide Number Placeholder 3"/>
          <p:cNvSpPr>
            <a:spLocks noGrp="1"/>
          </p:cNvSpPr>
          <p:nvPr>
            <p:ph type="sldNum" sz="quarter" idx="10"/>
          </p:nvPr>
        </p:nvSpPr>
        <p:spPr/>
        <p:txBody>
          <a:bodyPr/>
          <a:lstStyle/>
          <a:p>
            <a:fld id="{72FBD736-08BB-5B4F-9715-F2C7E2FE47C7}" type="slidenum">
              <a:rPr lang="en-US" smtClean="0"/>
              <a:t>52</a:t>
            </a:fld>
            <a:endParaRPr lang="en-US"/>
          </a:p>
        </p:txBody>
      </p:sp>
    </p:spTree>
    <p:extLst>
      <p:ext uri="{BB962C8B-B14F-4D97-AF65-F5344CB8AC3E}">
        <p14:creationId xmlns:p14="http://schemas.microsoft.com/office/powerpoint/2010/main" val="134464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www.red-gate.com</a:t>
            </a:r>
            <a:r>
              <a:rPr lang="en-US" dirty="0"/>
              <a:t>/simple-talk/</a:t>
            </a:r>
            <a:r>
              <a:rPr lang="en-US" dirty="0" err="1"/>
              <a:t>sql</a:t>
            </a:r>
            <a:r>
              <a:rPr lang="en-US" dirty="0"/>
              <a:t>/t-</a:t>
            </a:r>
            <a:r>
              <a:rPr lang="en-US" dirty="0" err="1"/>
              <a:t>sql</a:t>
            </a:r>
            <a:r>
              <a:rPr lang="en-US" dirty="0"/>
              <a:t>-programming/data-conversion-in-</a:t>
            </a:r>
            <a:r>
              <a:rPr lang="en-US" dirty="0" err="1"/>
              <a:t>sql</a:t>
            </a:r>
            <a:r>
              <a:rPr lang="en-US"/>
              <a:t>-server/</a:t>
            </a:r>
            <a:endParaRPr lang="en-US" dirty="0"/>
          </a:p>
        </p:txBody>
      </p:sp>
      <p:sp>
        <p:nvSpPr>
          <p:cNvPr id="4" name="Slide Number Placeholder 3"/>
          <p:cNvSpPr>
            <a:spLocks noGrp="1"/>
          </p:cNvSpPr>
          <p:nvPr>
            <p:ph type="sldNum" sz="quarter" idx="10"/>
          </p:nvPr>
        </p:nvSpPr>
        <p:spPr/>
        <p:txBody>
          <a:bodyPr/>
          <a:lstStyle/>
          <a:p>
            <a:fld id="{72FBD736-08BB-5B4F-9715-F2C7E2FE47C7}" type="slidenum">
              <a:rPr lang="en-US" smtClean="0"/>
              <a:t>55</a:t>
            </a:fld>
            <a:endParaRPr lang="en-US"/>
          </a:p>
        </p:txBody>
      </p:sp>
    </p:spTree>
    <p:extLst>
      <p:ext uri="{BB962C8B-B14F-4D97-AF65-F5344CB8AC3E}">
        <p14:creationId xmlns:p14="http://schemas.microsoft.com/office/powerpoint/2010/main" val="3262827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 table contains a clustered index, the clustered index tells SQL Server how to order the table’s data pages. It does this by organizing those data pages into a B-tree structure.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specific data is returned from data page, in this fashion, it is referred to as an index seek. The alternative is an index scan, whereby SQL Server scans all of the leaf level pages in order to locate the required data. As you can imagine, index seeks are almost always much more efficient than index scans. For more information on this topic, please refer to the </a:t>
            </a:r>
            <a:r>
              <a:rPr lang="en-US" sz="1200" b="0" i="1" kern="1200" dirty="0">
                <a:solidFill>
                  <a:schemeClr val="tx1"/>
                </a:solidFill>
                <a:effectLst/>
                <a:latin typeface="+mn-lt"/>
                <a:ea typeface="+mn-ea"/>
                <a:cs typeface="+mn-cs"/>
              </a:rPr>
              <a:t>Further Reading</a:t>
            </a:r>
            <a:r>
              <a:rPr lang="en-US" sz="1200" b="0" i="0" kern="1200" dirty="0">
                <a:solidFill>
                  <a:schemeClr val="tx1"/>
                </a:solidFill>
                <a:effectLst/>
                <a:latin typeface="+mn-lt"/>
                <a:ea typeface="+mn-ea"/>
                <a:cs typeface="+mn-cs"/>
              </a:rPr>
              <a:t> section at the end of </a:t>
            </a:r>
            <a:r>
              <a:rPr lang="en-US" sz="1200" b="0" i="0" kern="1200" dirty="0" err="1">
                <a:solidFill>
                  <a:schemeClr val="tx1"/>
                </a:solidFill>
                <a:effectLst/>
                <a:latin typeface="+mn-lt"/>
                <a:ea typeface="+mn-ea"/>
                <a:cs typeface="+mn-cs"/>
              </a:rPr>
              <a:t>th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BD736-08BB-5B4F-9715-F2C7E2FE47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229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That’s why, for non-unique clustered indexes, SQL Server adds to every duplicate instance of a clustering key value a 4-byte integer value called a </a:t>
            </a:r>
            <a:r>
              <a:rPr lang="en-US" sz="1200" b="0" i="0" kern="1200" dirty="0" err="1">
                <a:solidFill>
                  <a:schemeClr val="tx1"/>
                </a:solidFill>
                <a:effectLst/>
                <a:latin typeface="+mn-lt"/>
                <a:ea typeface="+mn-ea"/>
                <a:cs typeface="+mn-cs"/>
              </a:rPr>
              <a:t>uniqueifier</a:t>
            </a:r>
            <a:r>
              <a:rPr lang="en-US" sz="1200" b="0" i="0" kern="1200" dirty="0">
                <a:solidFill>
                  <a:schemeClr val="tx1"/>
                </a:solidFill>
                <a:effectLst/>
                <a:latin typeface="+mn-lt"/>
                <a:ea typeface="+mn-ea"/>
                <a:cs typeface="+mn-cs"/>
              </a:rPr>
              <a:t>. This </a:t>
            </a:r>
            <a:r>
              <a:rPr lang="en-US" sz="1200" b="0" i="0" kern="1200" dirty="0" err="1">
                <a:solidFill>
                  <a:schemeClr val="tx1"/>
                </a:solidFill>
                <a:effectLst/>
                <a:latin typeface="+mn-lt"/>
                <a:ea typeface="+mn-ea"/>
                <a:cs typeface="+mn-cs"/>
              </a:rPr>
              <a:t>uniqueifier</a:t>
            </a:r>
            <a:r>
              <a:rPr lang="en-US" sz="1200" b="0" i="0" kern="1200" dirty="0">
                <a:solidFill>
                  <a:schemeClr val="tx1"/>
                </a:solidFill>
                <a:effectLst/>
                <a:latin typeface="+mn-lt"/>
                <a:ea typeface="+mn-ea"/>
                <a:cs typeface="+mn-cs"/>
              </a:rPr>
              <a:t> is added everywhere the clustering key is stored.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BD736-08BB-5B4F-9715-F2C7E2FE47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25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Isolation levels are an </a:t>
            </a:r>
            <a:r>
              <a:rPr lang="en-US" dirty="0" err="1"/>
              <a:t>underlooked</a:t>
            </a:r>
            <a:r>
              <a:rPr lang="en-US" dirty="0"/>
              <a:t> part of database</a:t>
            </a:r>
            <a:r>
              <a:rPr lang="en-US" baseline="0" dirty="0"/>
              <a:t> performance. The isolation level for your transaction can affect a number of performance components—whether locks are taken when data is read, how long the read locks are held, and whether or not rows updated by another transaction can be read before they are committed. Lower isolation levels do allow for more users to be able to access the data, but they can affect data integrity by creating the affect of lost updates and dirty reads. Higher isolation levels like serializable can greatly increasing blocking (which can be fairly unpredictable) with dramatic effect to system performance. If you ever have jobs that are affected by blocking, you will see this impact.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FBD736-08BB-5B4F-9715-F2C7E2FE47C7}" type="slidenum">
              <a:rPr lang="en-US" smtClean="0"/>
              <a:t>93</a:t>
            </a:fld>
            <a:endParaRPr lang="en-US"/>
          </a:p>
        </p:txBody>
      </p:sp>
    </p:spTree>
    <p:extLst>
      <p:ext uri="{BB962C8B-B14F-4D97-AF65-F5344CB8AC3E}">
        <p14:creationId xmlns:p14="http://schemas.microsoft.com/office/powerpoint/2010/main" val="3074335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features that </a:t>
            </a:r>
            <a:r>
              <a:rPr lang="en-US" sz="1200" b="0" i="0" kern="1200" dirty="0" err="1">
                <a:solidFill>
                  <a:schemeClr val="tx1"/>
                </a:solidFill>
                <a:effectLst/>
                <a:latin typeface="+mn-lt"/>
                <a:ea typeface="+mn-ea"/>
                <a:cs typeface="+mn-cs"/>
              </a:rPr>
              <a:t>seperates</a:t>
            </a:r>
            <a:r>
              <a:rPr lang="en-US" sz="1200" b="0" i="0" kern="1200" baseline="0" dirty="0">
                <a:solidFill>
                  <a:schemeClr val="tx1"/>
                </a:solidFill>
                <a:effectLst/>
                <a:latin typeface="+mn-lt"/>
                <a:ea typeface="+mn-ea"/>
                <a:cs typeface="+mn-cs"/>
              </a:rPr>
              <a:t> relational database systems from </a:t>
            </a:r>
            <a:r>
              <a:rPr lang="en-US" sz="1200" b="0" i="0" kern="1200" baseline="0" dirty="0" err="1">
                <a:solidFill>
                  <a:schemeClr val="tx1"/>
                </a:solidFill>
                <a:effectLst/>
                <a:latin typeface="+mn-lt"/>
                <a:ea typeface="+mn-ea"/>
                <a:cs typeface="+mn-cs"/>
              </a:rPr>
              <a:t>noSQL</a:t>
            </a:r>
            <a:r>
              <a:rPr lang="en-US" sz="1200" b="0" i="0" kern="1200" baseline="0" dirty="0">
                <a:solidFill>
                  <a:schemeClr val="tx1"/>
                </a:solidFill>
                <a:effectLst/>
                <a:latin typeface="+mn-lt"/>
                <a:ea typeface="+mn-ea"/>
                <a:cs typeface="+mn-cs"/>
              </a:rPr>
              <a:t> databases is ACID. Atomicity, Consistency, Isolation and Durability. All data must under go a two-phase commit process, and this prevents things like dirty reads from occurring (when you read a record that has not been committed—this is particularly bad when looking at financial data).</a:t>
            </a:r>
          </a:p>
          <a:p>
            <a:r>
              <a:rPr lang="en-US" sz="1200" b="0" i="0" kern="1200" baseline="0" dirty="0">
                <a:solidFill>
                  <a:schemeClr val="tx1"/>
                </a:solidFill>
                <a:effectLst/>
                <a:latin typeface="+mn-lt"/>
                <a:ea typeface="+mn-ea"/>
                <a:cs typeface="+mn-cs"/>
              </a:rPr>
              <a:t>You can also end up with a lost update scenario, where multiple connections are trying to update the same record at the same time.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SQL Server allows control for this by using Isolation levels, which are set at the transaction and session level. I mention the instance level in that bullet point to mention a point—you can’t set this at instance level, however, you it is set a default of READ COMMITTED. If you don’t specify anything else, your transactions and/or sessions will use that isolation level.</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2FBD736-08BB-5B4F-9715-F2C7E2FE47C7}" type="slidenum">
              <a:rPr lang="en-US" smtClean="0"/>
              <a:t>94</a:t>
            </a:fld>
            <a:endParaRPr lang="en-US"/>
          </a:p>
        </p:txBody>
      </p:sp>
    </p:spTree>
    <p:extLst>
      <p:ext uri="{BB962C8B-B14F-4D97-AF65-F5344CB8AC3E}">
        <p14:creationId xmlns:p14="http://schemas.microsoft.com/office/powerpoint/2010/main" val="3528924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11/22/19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11/22/19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11/22/19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11/22/19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11/22/19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11/22/19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11/22/19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11/22/19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11/22/19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11/22/19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11/22/19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11/22/19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11/22/19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11/22/19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11/22/19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4ACB69C-9769-A444-A993-ED2C54AB8D41}" type="datetimeFigureOut">
              <a:rPr lang="en-US" smtClean="0"/>
              <a:t>11/22/19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413D03-1B14-F54A-A7A1-D4FD7A0DA07D}" type="slidenum">
              <a:rPr lang="en-US" smtClean="0"/>
              <a:t>‹#›</a:t>
            </a:fld>
            <a:endParaRPr lang="en-US"/>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13517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ACB69C-9769-A444-A993-ED2C54AB8D41}" type="datetimeFigureOut">
              <a:rPr lang="en-US" smtClean="0"/>
              <a:t>11/22/19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413D03-1B14-F54A-A7A1-D4FD7A0DA07D}" type="slidenum">
              <a:rPr lang="en-US" smtClean="0"/>
              <a:t>‹#›</a:t>
            </a:fld>
            <a:endParaRPr lang="en-US"/>
          </a:p>
        </p:txBody>
      </p:sp>
    </p:spTree>
    <p:extLst>
      <p:ext uri="{BB962C8B-B14F-4D97-AF65-F5344CB8AC3E}">
        <p14:creationId xmlns:p14="http://schemas.microsoft.com/office/powerpoint/2010/main" val="249151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7" indent="0">
              <a:buNone/>
              <a:defRPr sz="1200">
                <a:solidFill>
                  <a:schemeClr val="tx1">
                    <a:tint val="75000"/>
                  </a:schemeClr>
                </a:solidFill>
              </a:defRPr>
            </a:lvl4pPr>
            <a:lvl5pPr marL="1371476" indent="0">
              <a:buNone/>
              <a:defRPr sz="1200">
                <a:solidFill>
                  <a:schemeClr val="tx1">
                    <a:tint val="75000"/>
                  </a:schemeClr>
                </a:solidFill>
              </a:defRPr>
            </a:lvl5pPr>
            <a:lvl6pPr marL="1714345"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ACB69C-9769-A444-A993-ED2C54AB8D41}" type="datetimeFigureOut">
              <a:rPr lang="en-US" smtClean="0"/>
              <a:t>11/22/19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413D03-1B14-F54A-A7A1-D4FD7A0DA07D}" type="slidenum">
              <a:rPr lang="en-US" smtClean="0"/>
              <a:t>‹#›</a:t>
            </a:fld>
            <a:endParaRPr lang="en-US"/>
          </a:p>
        </p:txBody>
      </p:sp>
    </p:spTree>
    <p:extLst>
      <p:ext uri="{BB962C8B-B14F-4D97-AF65-F5344CB8AC3E}">
        <p14:creationId xmlns:p14="http://schemas.microsoft.com/office/powerpoint/2010/main" val="2374629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ACB69C-9769-A444-A993-ED2C54AB8D41}" type="datetimeFigureOut">
              <a:rPr lang="en-US" smtClean="0"/>
              <a:t>11/22/19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413D03-1B14-F54A-A7A1-D4FD7A0DA07D}" type="slidenum">
              <a:rPr lang="en-US" smtClean="0"/>
              <a:t>‹#›</a:t>
            </a:fld>
            <a:endParaRPr lang="en-US"/>
          </a:p>
        </p:txBody>
      </p:sp>
    </p:spTree>
    <p:extLst>
      <p:ext uri="{BB962C8B-B14F-4D97-AF65-F5344CB8AC3E}">
        <p14:creationId xmlns:p14="http://schemas.microsoft.com/office/powerpoint/2010/main" val="280946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3"/>
          </a:xfrm>
        </p:spPr>
        <p:txBody>
          <a:bodyPr/>
          <a:lstStyle/>
          <a:p>
            <a:r>
              <a:rPr lang="en-US"/>
              <a:t>Click to edit Master title style</a:t>
            </a:r>
          </a:p>
        </p:txBody>
      </p:sp>
      <p:sp>
        <p:nvSpPr>
          <p:cNvPr id="3" name="Text Placeholder 2"/>
          <p:cNvSpPr>
            <a:spLocks noGrp="1"/>
          </p:cNvSpPr>
          <p:nvPr>
            <p:ph type="body" idx="1"/>
          </p:nvPr>
        </p:nvSpPr>
        <p:spPr>
          <a:xfrm>
            <a:off x="629842" y="1260873"/>
            <a:ext cx="3868340" cy="617934"/>
          </a:xfrm>
        </p:spPr>
        <p:txBody>
          <a:bodyPr anchor="b"/>
          <a:lstStyle>
            <a:lvl1pPr marL="0" indent="0">
              <a:buNone/>
              <a:defRPr sz="1800" b="1"/>
            </a:lvl1pPr>
            <a:lvl2pPr marL="342869" indent="0">
              <a:buNone/>
              <a:defRPr sz="1500" b="1"/>
            </a:lvl2pPr>
            <a:lvl3pPr marL="685739" indent="0">
              <a:buNone/>
              <a:defRPr sz="1350" b="1"/>
            </a:lvl3pPr>
            <a:lvl4pPr marL="1028607" indent="0">
              <a:buNone/>
              <a:defRPr sz="1200" b="1"/>
            </a:lvl4pPr>
            <a:lvl5pPr marL="1371476" indent="0">
              <a:buNone/>
              <a:defRPr sz="1200" b="1"/>
            </a:lvl5pPr>
            <a:lvl6pPr marL="1714345" indent="0">
              <a:buNone/>
              <a:defRPr sz="1200" b="1"/>
            </a:lvl6pPr>
            <a:lvl7pPr marL="2057215" indent="0">
              <a:buNone/>
              <a:defRPr sz="1200" b="1"/>
            </a:lvl7pPr>
            <a:lvl8pPr marL="2400084" indent="0">
              <a:buNone/>
              <a:defRPr sz="1200" b="1"/>
            </a:lvl8pPr>
            <a:lvl9pPr marL="2742953"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3"/>
            <a:ext cx="3887391" cy="617934"/>
          </a:xfrm>
        </p:spPr>
        <p:txBody>
          <a:bodyPr anchor="b"/>
          <a:lstStyle>
            <a:lvl1pPr marL="0" indent="0">
              <a:buNone/>
              <a:defRPr sz="1800" b="1"/>
            </a:lvl1pPr>
            <a:lvl2pPr marL="342869" indent="0">
              <a:buNone/>
              <a:defRPr sz="1500" b="1"/>
            </a:lvl2pPr>
            <a:lvl3pPr marL="685739" indent="0">
              <a:buNone/>
              <a:defRPr sz="1350" b="1"/>
            </a:lvl3pPr>
            <a:lvl4pPr marL="1028607" indent="0">
              <a:buNone/>
              <a:defRPr sz="1200" b="1"/>
            </a:lvl4pPr>
            <a:lvl5pPr marL="1371476" indent="0">
              <a:buNone/>
              <a:defRPr sz="1200" b="1"/>
            </a:lvl5pPr>
            <a:lvl6pPr marL="1714345" indent="0">
              <a:buNone/>
              <a:defRPr sz="1200" b="1"/>
            </a:lvl6pPr>
            <a:lvl7pPr marL="2057215" indent="0">
              <a:buNone/>
              <a:defRPr sz="1200" b="1"/>
            </a:lvl7pPr>
            <a:lvl8pPr marL="2400084" indent="0">
              <a:buNone/>
              <a:defRPr sz="1200" b="1"/>
            </a:lvl8pPr>
            <a:lvl9pPr marL="2742953"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ACB69C-9769-A444-A993-ED2C54AB8D41}" type="datetimeFigureOut">
              <a:rPr lang="en-US" smtClean="0"/>
              <a:t>11/22/19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413D03-1B14-F54A-A7A1-D4FD7A0DA07D}" type="slidenum">
              <a:rPr lang="en-US" smtClean="0"/>
              <a:t>‹#›</a:t>
            </a:fld>
            <a:endParaRPr lang="en-US"/>
          </a:p>
        </p:txBody>
      </p:sp>
    </p:spTree>
    <p:extLst>
      <p:ext uri="{BB962C8B-B14F-4D97-AF65-F5344CB8AC3E}">
        <p14:creationId xmlns:p14="http://schemas.microsoft.com/office/powerpoint/2010/main" val="15761123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ACB69C-9769-A444-A993-ED2C54AB8D41}" type="datetimeFigureOut">
              <a:rPr lang="en-US" smtClean="0"/>
              <a:t>11/22/19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413D03-1B14-F54A-A7A1-D4FD7A0DA07D}" type="slidenum">
              <a:rPr lang="en-US" smtClean="0"/>
              <a:t>‹#›</a:t>
            </a:fld>
            <a:endParaRPr lang="en-US"/>
          </a:p>
        </p:txBody>
      </p:sp>
    </p:spTree>
    <p:extLst>
      <p:ext uri="{BB962C8B-B14F-4D97-AF65-F5344CB8AC3E}">
        <p14:creationId xmlns:p14="http://schemas.microsoft.com/office/powerpoint/2010/main" val="220196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ACB69C-9769-A444-A993-ED2C54AB8D41}" type="datetimeFigureOut">
              <a:rPr lang="en-US" smtClean="0"/>
              <a:t>11/22/19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413D03-1B14-F54A-A7A1-D4FD7A0DA07D}" type="slidenum">
              <a:rPr lang="en-US" smtClean="0"/>
              <a:t>‹#›</a:t>
            </a:fld>
            <a:endParaRPr lang="en-US"/>
          </a:p>
        </p:txBody>
      </p:sp>
    </p:spTree>
    <p:extLst>
      <p:ext uri="{BB962C8B-B14F-4D97-AF65-F5344CB8AC3E}">
        <p14:creationId xmlns:p14="http://schemas.microsoft.com/office/powerpoint/2010/main" val="109545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11/22/19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2" y="1543050"/>
            <a:ext cx="2949178" cy="2858691"/>
          </a:xfrm>
        </p:spPr>
        <p:txBody>
          <a:bodyPr/>
          <a:lstStyle>
            <a:lvl1pPr marL="0" indent="0">
              <a:buNone/>
              <a:defRPr sz="1200"/>
            </a:lvl1pPr>
            <a:lvl2pPr marL="342869" indent="0">
              <a:buNone/>
              <a:defRPr sz="1050"/>
            </a:lvl2pPr>
            <a:lvl3pPr marL="685739" indent="0">
              <a:buNone/>
              <a:defRPr sz="900"/>
            </a:lvl3pPr>
            <a:lvl4pPr marL="1028607" indent="0">
              <a:buNone/>
              <a:defRPr sz="750"/>
            </a:lvl4pPr>
            <a:lvl5pPr marL="1371476" indent="0">
              <a:buNone/>
              <a:defRPr sz="750"/>
            </a:lvl5pPr>
            <a:lvl6pPr marL="1714345" indent="0">
              <a:buNone/>
              <a:defRPr sz="750"/>
            </a:lvl6pPr>
            <a:lvl7pPr marL="2057215" indent="0">
              <a:buNone/>
              <a:defRPr sz="750"/>
            </a:lvl7pPr>
            <a:lvl8pPr marL="2400084" indent="0">
              <a:buNone/>
              <a:defRPr sz="750"/>
            </a:lvl8pPr>
            <a:lvl9pPr marL="2742953"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4ACB69C-9769-A444-A993-ED2C54AB8D41}" type="datetimeFigureOut">
              <a:rPr lang="en-US" smtClean="0"/>
              <a:t>11/22/19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413D03-1B14-F54A-A7A1-D4FD7A0DA07D}" type="slidenum">
              <a:rPr lang="en-US" smtClean="0"/>
              <a:t>‹#›</a:t>
            </a:fld>
            <a:endParaRPr lang="en-US"/>
          </a:p>
        </p:txBody>
      </p:sp>
    </p:spTree>
    <p:extLst>
      <p:ext uri="{BB962C8B-B14F-4D97-AF65-F5344CB8AC3E}">
        <p14:creationId xmlns:p14="http://schemas.microsoft.com/office/powerpoint/2010/main" val="371988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869" indent="0">
              <a:buNone/>
              <a:defRPr sz="2100"/>
            </a:lvl2pPr>
            <a:lvl3pPr marL="685739" indent="0">
              <a:buNone/>
              <a:defRPr sz="1800"/>
            </a:lvl3pPr>
            <a:lvl4pPr marL="1028607" indent="0">
              <a:buNone/>
              <a:defRPr sz="1500"/>
            </a:lvl4pPr>
            <a:lvl5pPr marL="1371476" indent="0">
              <a:buNone/>
              <a:defRPr sz="1500"/>
            </a:lvl5pPr>
            <a:lvl6pPr marL="1714345" indent="0">
              <a:buNone/>
              <a:defRPr sz="1500"/>
            </a:lvl6pPr>
            <a:lvl7pPr marL="2057215" indent="0">
              <a:buNone/>
              <a:defRPr sz="1500"/>
            </a:lvl7pPr>
            <a:lvl8pPr marL="2400084" indent="0">
              <a:buNone/>
              <a:defRPr sz="1500"/>
            </a:lvl8pPr>
            <a:lvl9pPr marL="2742953" indent="0">
              <a:buNone/>
              <a:defRPr sz="1500"/>
            </a:lvl9pPr>
          </a:lstStyle>
          <a:p>
            <a:endParaRPr lang="en-US"/>
          </a:p>
        </p:txBody>
      </p:sp>
      <p:sp>
        <p:nvSpPr>
          <p:cNvPr id="4" name="Text Placeholder 3"/>
          <p:cNvSpPr>
            <a:spLocks noGrp="1"/>
          </p:cNvSpPr>
          <p:nvPr>
            <p:ph type="body" sz="half" idx="2"/>
          </p:nvPr>
        </p:nvSpPr>
        <p:spPr>
          <a:xfrm>
            <a:off x="629842" y="1543050"/>
            <a:ext cx="2949178" cy="2858691"/>
          </a:xfrm>
        </p:spPr>
        <p:txBody>
          <a:bodyPr/>
          <a:lstStyle>
            <a:lvl1pPr marL="0" indent="0">
              <a:buNone/>
              <a:defRPr sz="1200"/>
            </a:lvl1pPr>
            <a:lvl2pPr marL="342869" indent="0">
              <a:buNone/>
              <a:defRPr sz="1050"/>
            </a:lvl2pPr>
            <a:lvl3pPr marL="685739" indent="0">
              <a:buNone/>
              <a:defRPr sz="900"/>
            </a:lvl3pPr>
            <a:lvl4pPr marL="1028607" indent="0">
              <a:buNone/>
              <a:defRPr sz="750"/>
            </a:lvl4pPr>
            <a:lvl5pPr marL="1371476" indent="0">
              <a:buNone/>
              <a:defRPr sz="750"/>
            </a:lvl5pPr>
            <a:lvl6pPr marL="1714345" indent="0">
              <a:buNone/>
              <a:defRPr sz="750"/>
            </a:lvl6pPr>
            <a:lvl7pPr marL="2057215" indent="0">
              <a:buNone/>
              <a:defRPr sz="750"/>
            </a:lvl7pPr>
            <a:lvl8pPr marL="2400084" indent="0">
              <a:buNone/>
              <a:defRPr sz="750"/>
            </a:lvl8pPr>
            <a:lvl9pPr marL="2742953"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4ACB69C-9769-A444-A993-ED2C54AB8D41}" type="datetimeFigureOut">
              <a:rPr lang="en-US" smtClean="0"/>
              <a:t>11/22/19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413D03-1B14-F54A-A7A1-D4FD7A0DA07D}" type="slidenum">
              <a:rPr lang="en-US" smtClean="0"/>
              <a:t>‹#›</a:t>
            </a:fld>
            <a:endParaRPr lang="en-US"/>
          </a:p>
        </p:txBody>
      </p:sp>
    </p:spTree>
    <p:extLst>
      <p:ext uri="{BB962C8B-B14F-4D97-AF65-F5344CB8AC3E}">
        <p14:creationId xmlns:p14="http://schemas.microsoft.com/office/powerpoint/2010/main" val="15706589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ACB69C-9769-A444-A993-ED2C54AB8D41}" type="datetimeFigureOut">
              <a:rPr lang="en-US" smtClean="0"/>
              <a:t>11/22/19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413D03-1B14-F54A-A7A1-D4FD7A0DA07D}" type="slidenum">
              <a:rPr lang="en-US" smtClean="0"/>
              <a:t>‹#›</a:t>
            </a:fld>
            <a:endParaRPr lang="en-US"/>
          </a:p>
        </p:txBody>
      </p:sp>
    </p:spTree>
    <p:extLst>
      <p:ext uri="{BB962C8B-B14F-4D97-AF65-F5344CB8AC3E}">
        <p14:creationId xmlns:p14="http://schemas.microsoft.com/office/powerpoint/2010/main" val="2954785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ACB69C-9769-A444-A993-ED2C54AB8D41}" type="datetimeFigureOut">
              <a:rPr lang="en-US" smtClean="0"/>
              <a:t>11/22/19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413D03-1B14-F54A-A7A1-D4FD7A0DA07D}" type="slidenum">
              <a:rPr lang="en-US" smtClean="0"/>
              <a:t>‹#›</a:t>
            </a:fld>
            <a:endParaRPr lang="en-US"/>
          </a:p>
        </p:txBody>
      </p:sp>
    </p:spTree>
    <p:extLst>
      <p:ext uri="{BB962C8B-B14F-4D97-AF65-F5344CB8AC3E}">
        <p14:creationId xmlns:p14="http://schemas.microsoft.com/office/powerpoint/2010/main" val="4001277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948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17133"/>
            <a:ext cx="5178583" cy="674749"/>
          </a:xfrm>
        </p:spPr>
        <p:txBody>
          <a:bodyPr/>
          <a:lstStyle>
            <a:lvl1pPr>
              <a:defRPr sz="2941"/>
            </a:lvl1pPr>
          </a:lstStyle>
          <a:p>
            <a:r>
              <a:rPr lang="en-US"/>
              <a:t>Click to edit Master title style</a:t>
            </a:r>
            <a:endParaRPr lang="en-US" dirty="0"/>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Click to 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5143967"/>
          </a:xfrm>
          <a:prstGeom prst="rect">
            <a:avLst/>
          </a:prstGeom>
        </p:spPr>
      </p:pic>
    </p:spTree>
    <p:extLst>
      <p:ext uri="{BB962C8B-B14F-4D97-AF65-F5344CB8AC3E}">
        <p14:creationId xmlns:p14="http://schemas.microsoft.com/office/powerpoint/2010/main" val="81920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v1">
    <p:bg>
      <p:bgPr>
        <a:solidFill>
          <a:srgbClr val="D4D3D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4FDB-7B59-3C48-BACA-026388BB987E}"/>
              </a:ext>
            </a:extLst>
          </p:cNvPr>
          <p:cNvSpPr>
            <a:spLocks noGrp="1"/>
          </p:cNvSpPr>
          <p:nvPr>
            <p:ph type="ctrTitle" hasCustomPrompt="1"/>
          </p:nvPr>
        </p:nvSpPr>
        <p:spPr>
          <a:xfrm>
            <a:off x="3470149" y="886"/>
            <a:ext cx="5621464" cy="2808682"/>
          </a:xfrm>
        </p:spPr>
        <p:txBody>
          <a:bodyPr anchor="t">
            <a:noAutofit/>
          </a:bodyPr>
          <a:lstStyle>
            <a:lvl1pPr algn="r">
              <a:defRPr sz="5399" b="1" i="0">
                <a:solidFill>
                  <a:schemeClr val="bg2"/>
                </a:solidFill>
                <a:latin typeface="Source Sans Pro Black" panose="020B0503030403020204" pitchFamily="34" charset="0"/>
                <a:ea typeface="Source Sans Pro Black" panose="020B0503030403020204" pitchFamily="34" charset="0"/>
              </a:defRPr>
            </a:lvl1pPr>
          </a:lstStyle>
          <a:p>
            <a:r>
              <a:rPr lang="en-US" dirty="0"/>
              <a:t>Click to write your title, insert text box for subtitles</a:t>
            </a:r>
          </a:p>
        </p:txBody>
      </p:sp>
      <p:sp>
        <p:nvSpPr>
          <p:cNvPr id="3" name="Subtitle 2">
            <a:extLst>
              <a:ext uri="{FF2B5EF4-FFF2-40B4-BE49-F238E27FC236}">
                <a16:creationId xmlns:a16="http://schemas.microsoft.com/office/drawing/2014/main" id="{54619066-08BC-C64A-BAC3-57C826411BF7}"/>
              </a:ext>
            </a:extLst>
          </p:cNvPr>
          <p:cNvSpPr>
            <a:spLocks noGrp="1"/>
          </p:cNvSpPr>
          <p:nvPr>
            <p:ph type="subTitle" idx="1" hasCustomPrompt="1"/>
          </p:nvPr>
        </p:nvSpPr>
        <p:spPr>
          <a:xfrm>
            <a:off x="4279392" y="2964428"/>
            <a:ext cx="4812644" cy="877527"/>
          </a:xfrm>
        </p:spPr>
        <p:txBody>
          <a:bodyPr/>
          <a:lstStyle>
            <a:lvl1pPr marL="0" indent="0" algn="r">
              <a:buNone/>
              <a:defRPr sz="1800" b="1" i="0">
                <a:latin typeface="Source Sans Pro Black" panose="020B0503030403020204" pitchFamily="34" charset="0"/>
                <a:ea typeface="Source Sans Pro Black" panose="020B0503030403020204" pitchFamily="34" charset="0"/>
              </a:defRPr>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dirty="0"/>
              <a:t>Click to write your name &amp; company</a:t>
            </a:r>
          </a:p>
        </p:txBody>
      </p:sp>
      <p:sp>
        <p:nvSpPr>
          <p:cNvPr id="15" name="Text Placeholder 14">
            <a:extLst>
              <a:ext uri="{FF2B5EF4-FFF2-40B4-BE49-F238E27FC236}">
                <a16:creationId xmlns:a16="http://schemas.microsoft.com/office/drawing/2014/main" id="{9D223B1F-F279-C744-86CE-7FB9E6E001B5}"/>
              </a:ext>
            </a:extLst>
          </p:cNvPr>
          <p:cNvSpPr>
            <a:spLocks noGrp="1"/>
          </p:cNvSpPr>
          <p:nvPr>
            <p:ph type="body" sz="quarter" idx="10" hasCustomPrompt="1"/>
          </p:nvPr>
        </p:nvSpPr>
        <p:spPr>
          <a:xfrm>
            <a:off x="5073332" y="4170495"/>
            <a:ext cx="4018282" cy="602708"/>
          </a:xfrm>
        </p:spPr>
        <p:txBody>
          <a:bodyPr>
            <a:normAutofit/>
          </a:bodyPr>
          <a:lstStyle>
            <a:lvl1pPr marL="0" indent="0" algn="r">
              <a:buFontTx/>
              <a:buNone/>
              <a:defRPr sz="1800">
                <a:solidFill>
                  <a:schemeClr val="tx1">
                    <a:lumMod val="65000"/>
                    <a:lumOff val="35000"/>
                  </a:schemeClr>
                </a:solidFill>
              </a:defRPr>
            </a:lvl1pPr>
            <a:lvl2pPr marL="342869" indent="0">
              <a:buFont typeface="Arial" panose="020B0604020202020204" pitchFamily="34" charset="0"/>
              <a:buNone/>
              <a:defRPr/>
            </a:lvl2pPr>
          </a:lstStyle>
          <a:p>
            <a:pPr lvl="0"/>
            <a:r>
              <a:rPr lang="en-US" dirty="0"/>
              <a:t>Click to write OPTIONAL additional info</a:t>
            </a:r>
          </a:p>
        </p:txBody>
      </p:sp>
      <p:pic>
        <p:nvPicPr>
          <p:cNvPr id="5" name="Picture 4">
            <a:extLst>
              <a:ext uri="{FF2B5EF4-FFF2-40B4-BE49-F238E27FC236}">
                <a16:creationId xmlns:a16="http://schemas.microsoft.com/office/drawing/2014/main" id="{A23196A8-315C-AB4B-9A0B-1D99D53CBD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5151" b="15151"/>
          <a:stretch/>
        </p:blipFill>
        <p:spPr>
          <a:xfrm>
            <a:off x="-3716799" y="-7603"/>
            <a:ext cx="7787470" cy="5158705"/>
          </a:xfrm>
          <a:prstGeom prst="trapezoid">
            <a:avLst/>
          </a:prstGeom>
        </p:spPr>
      </p:pic>
      <p:pic>
        <p:nvPicPr>
          <p:cNvPr id="6" name="Picture 5">
            <a:extLst>
              <a:ext uri="{FF2B5EF4-FFF2-40B4-BE49-F238E27FC236}">
                <a16:creationId xmlns:a16="http://schemas.microsoft.com/office/drawing/2014/main" id="{B9604601-C826-3A44-9053-9ABE7D170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9389" y="4836266"/>
            <a:ext cx="982225" cy="274820"/>
          </a:xfrm>
          <a:prstGeom prst="rect">
            <a:avLst/>
          </a:prstGeom>
        </p:spPr>
      </p:pic>
    </p:spTree>
    <p:extLst>
      <p:ext uri="{BB962C8B-B14F-4D97-AF65-F5344CB8AC3E}">
        <p14:creationId xmlns:p14="http://schemas.microsoft.com/office/powerpoint/2010/main" val="3717195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11/22/19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11/22/19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11/22/19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11/22/19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11/22/19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11/22/19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3.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a:pPr>
                <a:defRPr/>
              </a:pPr>
              <a:t>11/22/19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11/22/19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1"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4ACB69C-9769-A444-A993-ED2C54AB8D41}" type="datetimeFigureOut">
              <a:rPr lang="en-US" smtClean="0"/>
              <a:t>11/22/19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0413D03-1B14-F54A-A7A1-D4FD7A0DA07D}" type="slidenum">
              <a:rPr lang="en-US" smtClean="0"/>
              <a:t>‹#›</a:t>
            </a:fld>
            <a:endParaRPr lang="en-US"/>
          </a:p>
        </p:txBody>
      </p:sp>
      <p:pic>
        <p:nvPicPr>
          <p:cNvPr id="7" name="Picture 6"/>
          <p:cNvPicPr>
            <a:picLocks noChangeAspect="1"/>
          </p:cNvPicPr>
          <p:nvPr userDrawn="1"/>
        </p:nvPicPr>
        <p:blipFill>
          <a:blip r:embed="rId16"/>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236558921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ransition>
    <p:fade/>
  </p:transition>
  <p:txStyles>
    <p:titleStyle>
      <a:lvl1pPr algn="l" defTabSz="68573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4" indent="-171434" algn="l" defTabSz="685739"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03" indent="-171434" algn="l" defTabSz="685739"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173" indent="-171434" algn="l" defTabSz="685739"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042" indent="-171434" algn="l" defTabSz="685739"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2911" indent="-171434" algn="l" defTabSz="685739"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781" indent="-171434" algn="l" defTabSz="68573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649" indent="-171434" algn="l" defTabSz="68573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518" indent="-171434" algn="l" defTabSz="68573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387" indent="-171434" algn="l" defTabSz="68573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39" rtl="0" eaLnBrk="1" latinLnBrk="0" hangingPunct="1">
        <a:defRPr sz="1350" kern="1200">
          <a:solidFill>
            <a:schemeClr val="tx1"/>
          </a:solidFill>
          <a:latin typeface="+mn-lt"/>
          <a:ea typeface="+mn-ea"/>
          <a:cs typeface="+mn-cs"/>
        </a:defRPr>
      </a:lvl1pPr>
      <a:lvl2pPr marL="342869" algn="l" defTabSz="685739" rtl="0" eaLnBrk="1" latinLnBrk="0" hangingPunct="1">
        <a:defRPr sz="1350" kern="1200">
          <a:solidFill>
            <a:schemeClr val="tx1"/>
          </a:solidFill>
          <a:latin typeface="+mn-lt"/>
          <a:ea typeface="+mn-ea"/>
          <a:cs typeface="+mn-cs"/>
        </a:defRPr>
      </a:lvl2pPr>
      <a:lvl3pPr marL="685739" algn="l" defTabSz="685739" rtl="0" eaLnBrk="1" latinLnBrk="0" hangingPunct="1">
        <a:defRPr sz="1350" kern="1200">
          <a:solidFill>
            <a:schemeClr val="tx1"/>
          </a:solidFill>
          <a:latin typeface="+mn-lt"/>
          <a:ea typeface="+mn-ea"/>
          <a:cs typeface="+mn-cs"/>
        </a:defRPr>
      </a:lvl3pPr>
      <a:lvl4pPr marL="1028607" algn="l" defTabSz="685739" rtl="0" eaLnBrk="1" latinLnBrk="0" hangingPunct="1">
        <a:defRPr sz="1350" kern="1200">
          <a:solidFill>
            <a:schemeClr val="tx1"/>
          </a:solidFill>
          <a:latin typeface="+mn-lt"/>
          <a:ea typeface="+mn-ea"/>
          <a:cs typeface="+mn-cs"/>
        </a:defRPr>
      </a:lvl4pPr>
      <a:lvl5pPr marL="1371476" algn="l" defTabSz="685739" rtl="0" eaLnBrk="1" latinLnBrk="0" hangingPunct="1">
        <a:defRPr sz="1350" kern="1200">
          <a:solidFill>
            <a:schemeClr val="tx1"/>
          </a:solidFill>
          <a:latin typeface="+mn-lt"/>
          <a:ea typeface="+mn-ea"/>
          <a:cs typeface="+mn-cs"/>
        </a:defRPr>
      </a:lvl5pPr>
      <a:lvl6pPr marL="1714345" algn="l" defTabSz="685739" rtl="0" eaLnBrk="1" latinLnBrk="0" hangingPunct="1">
        <a:defRPr sz="1350" kern="1200">
          <a:solidFill>
            <a:schemeClr val="tx1"/>
          </a:solidFill>
          <a:latin typeface="+mn-lt"/>
          <a:ea typeface="+mn-ea"/>
          <a:cs typeface="+mn-cs"/>
        </a:defRPr>
      </a:lvl6pPr>
      <a:lvl7pPr marL="2057215" algn="l" defTabSz="685739" rtl="0" eaLnBrk="1" latinLnBrk="0" hangingPunct="1">
        <a:defRPr sz="1350" kern="1200">
          <a:solidFill>
            <a:schemeClr val="tx1"/>
          </a:solidFill>
          <a:latin typeface="+mn-lt"/>
          <a:ea typeface="+mn-ea"/>
          <a:cs typeface="+mn-cs"/>
        </a:defRPr>
      </a:lvl7pPr>
      <a:lvl8pPr marL="2400084" algn="l" defTabSz="685739" rtl="0" eaLnBrk="1" latinLnBrk="0" hangingPunct="1">
        <a:defRPr sz="1350" kern="1200">
          <a:solidFill>
            <a:schemeClr val="tx1"/>
          </a:solidFill>
          <a:latin typeface="+mn-lt"/>
          <a:ea typeface="+mn-ea"/>
          <a:cs typeface="+mn-cs"/>
        </a:defRPr>
      </a:lvl8pPr>
      <a:lvl9pPr marL="2742953" algn="l" defTabSz="68573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307918" y="1543050"/>
            <a:ext cx="7313613" cy="1028700"/>
          </a:xfrm>
          <a:prstGeom prst="rect">
            <a:avLst/>
          </a:prstGeom>
          <a:noFill/>
          <a:ln>
            <a:noFill/>
          </a:ln>
          <a:effectLst/>
        </p:spPr>
        <p:txBody>
          <a:bodyPr lIns="90379" tIns="44448" rIns="90379" bIns="44448" anchor="b">
            <a:prstTxWarp prst="textNoShape">
              <a:avLst/>
            </a:prstTxWarp>
          </a:bodyPr>
          <a:lstStyle/>
          <a:p>
            <a:pPr defTabSz="896938" eaLnBrk="0" hangingPunct="0"/>
            <a:r>
              <a:rPr lang="en-US" sz="3200" b="1" dirty="0">
                <a:solidFill>
                  <a:schemeClr val="bg1"/>
                </a:solidFill>
                <a:latin typeface="Arial Bold" pitchFamily="-72" charset="0"/>
              </a:rPr>
              <a:t>SQF02 - Workshop: SQL Server High Performance Development</a:t>
            </a:r>
          </a:p>
        </p:txBody>
      </p:sp>
      <p:sp>
        <p:nvSpPr>
          <p:cNvPr id="6" name="Rectangle 5"/>
          <p:cNvSpPr>
            <a:spLocks noChangeArrowheads="1"/>
          </p:cNvSpPr>
          <p:nvPr/>
        </p:nvSpPr>
        <p:spPr bwMode="auto">
          <a:xfrm>
            <a:off x="512192" y="2874166"/>
            <a:ext cx="8119616" cy="1353767"/>
          </a:xfrm>
          <a:prstGeom prst="rect">
            <a:avLst/>
          </a:prstGeom>
          <a:noFill/>
          <a:ln>
            <a:noFill/>
          </a:ln>
          <a:effectLst/>
        </p:spPr>
        <p:txBody>
          <a:bodyPr lIns="85923" tIns="42962" rIns="85923" bIns="42962">
            <a:prstTxWarp prst="textNoShape">
              <a:avLst/>
            </a:prstTxWarp>
          </a:bodyPr>
          <a:lstStyle/>
          <a:p>
            <a:pPr algn="r"/>
            <a:r>
              <a:rPr lang="en-US" sz="2800" b="1" dirty="0">
                <a:solidFill>
                  <a:schemeClr val="accent5">
                    <a:lumMod val="40000"/>
                    <a:lumOff val="60000"/>
                  </a:schemeClr>
                </a:solidFill>
              </a:rPr>
              <a:t>Joey D’Antoni</a:t>
            </a:r>
          </a:p>
          <a:p>
            <a:pPr algn="r"/>
            <a:r>
              <a:rPr lang="en-US" sz="2800" b="1" dirty="0">
                <a:solidFill>
                  <a:schemeClr val="accent5">
                    <a:lumMod val="40000"/>
                    <a:lumOff val="60000"/>
                  </a:schemeClr>
                </a:solidFill>
              </a:rPr>
              <a:t>Principal Consultant</a:t>
            </a:r>
          </a:p>
          <a:p>
            <a:pPr algn="r"/>
            <a:r>
              <a:rPr lang="en-US" sz="2800" b="1" dirty="0">
                <a:solidFill>
                  <a:schemeClr val="accent5">
                    <a:lumMod val="40000"/>
                    <a:lumOff val="60000"/>
                  </a:schemeClr>
                </a:solidFill>
              </a:rPr>
              <a:t>Denny Cherry and Associates Consulting</a:t>
            </a:r>
          </a:p>
          <a:p>
            <a:pPr algn="r"/>
            <a:endParaRPr lang="en-US" sz="2800" b="1" dirty="0">
              <a:solidFill>
                <a:schemeClr val="accent5">
                  <a:lumMod val="40000"/>
                  <a:lumOff val="60000"/>
                </a:schemeClr>
              </a:solidFill>
            </a:endParaRPr>
          </a:p>
          <a:p>
            <a:pPr algn="r"/>
            <a:endParaRPr lang="en-US" sz="2400" b="1" dirty="0">
              <a:solidFill>
                <a:schemeClr val="accent5">
                  <a:lumMod val="40000"/>
                  <a:lumOff val="60000"/>
                </a:schemeClr>
              </a:solidFill>
            </a:endParaRPr>
          </a:p>
          <a:p>
            <a:endParaRPr lang="en-US" b="1" dirty="0">
              <a:solidFill>
                <a:srgbClr val="C00000"/>
              </a:solidFill>
            </a:endParaRPr>
          </a:p>
          <a:p>
            <a:r>
              <a:rPr lang="en-US" sz="1400" dirty="0">
                <a:solidFill>
                  <a:srgbClr val="C00000"/>
                </a:solidFill>
                <a:latin typeface="Times New Roman" pitchFamily="-72" charset="0"/>
              </a:rPr>
              <a:t>D</a:t>
            </a:r>
          </a:p>
        </p:txBody>
      </p:sp>
      <p:sp>
        <p:nvSpPr>
          <p:cNvPr id="15364" name="Text Box 7"/>
          <p:cNvSpPr txBox="1">
            <a:spLocks noChangeArrowheads="1"/>
          </p:cNvSpPr>
          <p:nvPr/>
        </p:nvSpPr>
        <p:spPr bwMode="auto">
          <a:xfrm>
            <a:off x="6276794" y="4227933"/>
            <a:ext cx="2344737" cy="646331"/>
          </a:xfrm>
          <a:prstGeom prst="rect">
            <a:avLst/>
          </a:prstGeom>
          <a:noFill/>
          <a:ln w="9525">
            <a:noFill/>
            <a:miter lim="800000"/>
            <a:headEnd/>
            <a:tailEnd/>
          </a:ln>
        </p:spPr>
        <p:txBody>
          <a:bodyPr>
            <a:prstTxWarp prst="textNoShape">
              <a:avLst/>
            </a:prstTxWarp>
            <a:spAutoFit/>
          </a:bodyPr>
          <a:lstStyle/>
          <a:p>
            <a:pPr algn="r"/>
            <a:r>
              <a:rPr lang="en-US" sz="2000" dirty="0">
                <a:solidFill>
                  <a:schemeClr val="accent5">
                    <a:lumMod val="40000"/>
                    <a:lumOff val="60000"/>
                  </a:schemeClr>
                </a:solidFill>
                <a:ea typeface="Arial" pitchFamily="-72" charset="0"/>
                <a:cs typeface="Arial" pitchFamily="-72" charset="0"/>
              </a:rPr>
              <a:t>Level: Introductory</a:t>
            </a:r>
          </a:p>
          <a:p>
            <a:pPr algn="r"/>
            <a:endParaRPr lang="en-US" sz="1600" b="1" dirty="0">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How to Read an Execution Plan</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209878"/>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Plans should be read from </a:t>
            </a:r>
            <a:r>
              <a:rPr lang="en-US" altLang="en-US" sz="1800" b="1" dirty="0">
                <a:solidFill>
                  <a:srgbClr val="818181"/>
                </a:solidFill>
                <a:sym typeface="M Avenir Medium" charset="0"/>
              </a:rPr>
              <a:t>right to left</a:t>
            </a:r>
            <a:r>
              <a:rPr lang="en-US" altLang="en-US" sz="1800" dirty="0">
                <a:solidFill>
                  <a:srgbClr val="818181"/>
                </a:solidFill>
                <a:sym typeface="M Avenir Medium" charset="0"/>
              </a:rPr>
              <a:t> and </a:t>
            </a:r>
            <a:r>
              <a:rPr lang="en-US" altLang="en-US" sz="1800" b="1" dirty="0">
                <a:solidFill>
                  <a:srgbClr val="818181"/>
                </a:solidFill>
                <a:sym typeface="M Avenir Medium" charset="0"/>
              </a:rPr>
              <a:t>top to bottom</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The size of the arrows connecting the objects is representative of the amount of data flowing to the next operator</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Each operator contains a lot of metadata in its properties and tool tip. This is where you can learn how the decisions were made</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All operators are assigned a cost</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Even operators that have a 0% cost have some degree of cost—nothing is free in SQL Server </a:t>
            </a:r>
            <a:r>
              <a:rPr lang="en-US" altLang="en-US" sz="1800">
                <a:solidFill>
                  <a:srgbClr val="818181"/>
                </a:solidFill>
                <a:sym typeface="M Avenir Medium" charset="0"/>
              </a:rPr>
              <a:t>query execution</a:t>
            </a:r>
            <a:endParaRPr lang="en-US" altLang="en-US" sz="1800" dirty="0">
              <a:solidFill>
                <a:srgbClr val="818181"/>
              </a:solidFill>
              <a:sym typeface="M Avenir Medium" charset="0"/>
            </a:endParaRPr>
          </a:p>
          <a:p>
            <a:pPr marL="0" indent="0">
              <a:buNone/>
            </a:pPr>
            <a:endParaRPr lang="en-US" altLang="en-US" sz="1350" dirty="0"/>
          </a:p>
        </p:txBody>
      </p:sp>
    </p:spTree>
    <p:extLst>
      <p:ext uri="{BB962C8B-B14F-4D97-AF65-F5344CB8AC3E}">
        <p14:creationId xmlns:p14="http://schemas.microsoft.com/office/powerpoint/2010/main" val="3060988765"/>
      </p:ext>
    </p:extLst>
  </p:cSld>
  <p:clrMapOvr>
    <a:masterClrMapping/>
  </p:clrMapOvr>
  <p:transition>
    <p:dissolve/>
  </p:transition>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Next Steps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Conclusion</a:t>
            </a:r>
          </a:p>
        </p:txBody>
      </p:sp>
    </p:spTree>
    <p:extLst>
      <p:ext uri="{BB962C8B-B14F-4D97-AF65-F5344CB8AC3E}">
        <p14:creationId xmlns:p14="http://schemas.microsoft.com/office/powerpoint/2010/main" val="191618899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Next Steps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02256" y="1098352"/>
            <a:ext cx="7406360" cy="3585516"/>
          </a:xfrm>
        </p:spPr>
        <p:txBody>
          <a:bodyPr/>
          <a:lstStyle/>
          <a:p>
            <a:pPr eaLnBrk="1" hangingPunct="1"/>
            <a:r>
              <a:rPr lang="en-US" altLang="en-US" dirty="0"/>
              <a:t>Consider taking SQL Server Certification Exams</a:t>
            </a:r>
          </a:p>
          <a:p>
            <a:pPr eaLnBrk="1" hangingPunct="1"/>
            <a:r>
              <a:rPr lang="en-US" altLang="en-US" dirty="0"/>
              <a:t>Use the #</a:t>
            </a:r>
            <a:r>
              <a:rPr lang="en-US" altLang="en-US" dirty="0" err="1"/>
              <a:t>sqlhelp</a:t>
            </a:r>
            <a:r>
              <a:rPr lang="en-US" altLang="en-US" dirty="0"/>
              <a:t> hashtag on Twitter</a:t>
            </a:r>
          </a:p>
          <a:p>
            <a:pPr eaLnBrk="1" hangingPunct="1"/>
            <a:r>
              <a:rPr lang="en-US" altLang="en-US" dirty="0"/>
              <a:t>Get comfortable building and deploying sample applications, or even better, build a real application</a:t>
            </a:r>
          </a:p>
          <a:p>
            <a:pPr eaLnBrk="1" hangingPunct="1"/>
            <a:r>
              <a:rPr lang="en-US" altLang="en-US" dirty="0"/>
              <a:t>Stay current—read books online, blogs, test drive new versions of SQL Server and new features of Azure </a:t>
            </a:r>
            <a:r>
              <a:rPr lang="en-US" altLang="en-US"/>
              <a:t>SQL Database</a:t>
            </a:r>
            <a:endParaRPr lang="en-US" altLang="en-US" dirty="0"/>
          </a:p>
          <a:p>
            <a:pPr marL="0" indent="0">
              <a:buNone/>
            </a:pPr>
            <a:endParaRPr lang="en-US" altLang="en-US" dirty="0"/>
          </a:p>
        </p:txBody>
      </p:sp>
    </p:spTree>
    <p:extLst>
      <p:ext uri="{BB962C8B-B14F-4D97-AF65-F5344CB8AC3E}">
        <p14:creationId xmlns:p14="http://schemas.microsoft.com/office/powerpoint/2010/main" val="3560613310"/>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Not All Key Lookups are Bad</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Query Execution</a:t>
            </a:r>
          </a:p>
        </p:txBody>
      </p:sp>
    </p:spTree>
    <p:extLst>
      <p:ext uri="{BB962C8B-B14F-4D97-AF65-F5344CB8AC3E}">
        <p14:creationId xmlns:p14="http://schemas.microsoft.com/office/powerpoint/2010/main" val="51131986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What is a Key Lookup?</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209878"/>
            <a:ext cx="3522762"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A Key Lookup is a lookup against the clustered index</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The lookup will execute once for each row, which is a very expensive approach</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Generally speaking, DBAs and Developers try to eliminate key lookups from execution plans</a:t>
            </a:r>
          </a:p>
          <a:p>
            <a:pPr marL="0" indent="0">
              <a:buNone/>
            </a:pPr>
            <a:endParaRPr lang="en-US" altLang="en-US" sz="1350" dirty="0">
              <a:latin typeface="+mj-lt"/>
            </a:endParaRPr>
          </a:p>
        </p:txBody>
      </p:sp>
      <p:pic>
        <p:nvPicPr>
          <p:cNvPr id="7" name="Picture 6">
            <a:extLst>
              <a:ext uri="{FF2B5EF4-FFF2-40B4-BE49-F238E27FC236}">
                <a16:creationId xmlns:a16="http://schemas.microsoft.com/office/drawing/2014/main" id="{2375311E-B9CA-1845-92EF-DEA59DC4D9A7}"/>
              </a:ext>
            </a:extLst>
          </p:cNvPr>
          <p:cNvPicPr>
            <a:picLocks noChangeAspect="1"/>
          </p:cNvPicPr>
          <p:nvPr/>
        </p:nvPicPr>
        <p:blipFill>
          <a:blip r:embed="rId2"/>
          <a:stretch>
            <a:fillRect/>
          </a:stretch>
        </p:blipFill>
        <p:spPr>
          <a:xfrm>
            <a:off x="0" y="1551359"/>
            <a:ext cx="4715037" cy="1924050"/>
          </a:xfrm>
          <a:prstGeom prst="rect">
            <a:avLst/>
          </a:prstGeom>
        </p:spPr>
      </p:pic>
    </p:spTree>
    <p:extLst>
      <p:ext uri="{BB962C8B-B14F-4D97-AF65-F5344CB8AC3E}">
        <p14:creationId xmlns:p14="http://schemas.microsoft.com/office/powerpoint/2010/main" val="4164555268"/>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Why Are We Talking about Good Key Lookups?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209878"/>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It helps to understand that are no universal good or bad things in execution plans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Performance tuning is more an art than a science</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Understanding the data and business needs should help you initially build your queries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SQL Server should help you take it from there</a:t>
            </a:r>
          </a:p>
          <a:p>
            <a:pPr marL="0" indent="0">
              <a:buNone/>
            </a:pPr>
            <a:endParaRPr lang="en-US" altLang="en-US" sz="1350" dirty="0">
              <a:latin typeface="+mj-lt"/>
            </a:endParaRPr>
          </a:p>
        </p:txBody>
      </p:sp>
    </p:spTree>
    <p:extLst>
      <p:ext uri="{BB962C8B-B14F-4D97-AF65-F5344CB8AC3E}">
        <p14:creationId xmlns:p14="http://schemas.microsoft.com/office/powerpoint/2010/main" val="1841265452"/>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Nested Loop Versus Hash Join</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Query Execution</a:t>
            </a:r>
          </a:p>
        </p:txBody>
      </p:sp>
    </p:spTree>
    <p:extLst>
      <p:ext uri="{BB962C8B-B14F-4D97-AF65-F5344CB8AC3E}">
        <p14:creationId xmlns:p14="http://schemas.microsoft.com/office/powerpoint/2010/main" val="4013564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Nested Loops and Hash Joins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209878"/>
            <a:ext cx="3522762" cy="3585516"/>
          </a:xfrm>
        </p:spPr>
        <p:txBody>
          <a:bodyPr/>
          <a:lstStyle/>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SQL Server employs three types of joins to bring together data</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Merge, hash and nested loop joins</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Hash Joins are useful for large, unsorted, and non-indexed outputs</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Merge joins are used for large sets of sorted data that’s joined on index key</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Nested Loop joins are good for small sets of data</a:t>
            </a:r>
          </a:p>
          <a:p>
            <a:pPr marL="0" indent="0">
              <a:buNone/>
            </a:pPr>
            <a:endParaRPr lang="en-US" altLang="en-US" sz="1200" dirty="0"/>
          </a:p>
        </p:txBody>
      </p:sp>
      <p:pic>
        <p:nvPicPr>
          <p:cNvPr id="2" name="Picture 1"/>
          <p:cNvPicPr>
            <a:picLocks noChangeAspect="1"/>
          </p:cNvPicPr>
          <p:nvPr/>
        </p:nvPicPr>
        <p:blipFill>
          <a:blip r:embed="rId2"/>
          <a:stretch>
            <a:fillRect/>
          </a:stretch>
        </p:blipFill>
        <p:spPr>
          <a:xfrm>
            <a:off x="1089422" y="1789815"/>
            <a:ext cx="2778654" cy="1208111"/>
          </a:xfrm>
          <a:prstGeom prst="rect">
            <a:avLst/>
          </a:prstGeom>
        </p:spPr>
      </p:pic>
    </p:spTree>
    <p:extLst>
      <p:ext uri="{BB962C8B-B14F-4D97-AF65-F5344CB8AC3E}">
        <p14:creationId xmlns:p14="http://schemas.microsoft.com/office/powerpoint/2010/main" val="1227201026"/>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Influencing Join Behaviors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209878"/>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You can hint your join type</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You want to do this when you see a pattern of the optimizer clearly making the wrong decision</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SQL Server 2017 introduces deferred join selection within plans that execute in batch execution mode</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This deferred join selection will switch from nested loops to hash and vice versa, based on statistics generated as the </a:t>
            </a:r>
            <a:r>
              <a:rPr lang="en-US" altLang="en-US" sz="1800">
                <a:solidFill>
                  <a:srgbClr val="818181"/>
                </a:solidFill>
                <a:sym typeface="M Avenir Medium" charset="0"/>
              </a:rPr>
              <a:t>query executes</a:t>
            </a:r>
            <a:endParaRPr lang="en-US" altLang="en-US" sz="1800" dirty="0">
              <a:solidFill>
                <a:srgbClr val="818181"/>
              </a:solidFill>
              <a:sym typeface="M Avenir Medium" charset="0"/>
            </a:endParaRPr>
          </a:p>
          <a:p>
            <a:pPr marL="0" indent="0">
              <a:buNone/>
            </a:pPr>
            <a:endParaRPr lang="en-US" altLang="en-US" sz="1350" dirty="0"/>
          </a:p>
        </p:txBody>
      </p:sp>
    </p:spTree>
    <p:extLst>
      <p:ext uri="{BB962C8B-B14F-4D97-AF65-F5344CB8AC3E}">
        <p14:creationId xmlns:p14="http://schemas.microsoft.com/office/powerpoint/2010/main" val="2884218812"/>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Query Store</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Query Execution</a:t>
            </a:r>
          </a:p>
        </p:txBody>
      </p:sp>
    </p:spTree>
    <p:extLst>
      <p:ext uri="{BB962C8B-B14F-4D97-AF65-F5344CB8AC3E}">
        <p14:creationId xmlns:p14="http://schemas.microsoft.com/office/powerpoint/2010/main" val="342933838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Query Store</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209878"/>
            <a:ext cx="3522762" cy="3585516"/>
          </a:xfrm>
        </p:spPr>
        <p:txBody>
          <a:bodyPr/>
          <a:lstStyle/>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Query Store is a flight data recorder for SQL Server</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Introduced in SQL. Server 2016, it tracks query execution plan history and run time performance</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It allows for DBAs and Developers to quickly identify queries that are resource intensive</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It allows you to answer the question, “why is my query slow?”</a:t>
            </a:r>
          </a:p>
          <a:p>
            <a:pPr marL="0" indent="0">
              <a:buNone/>
            </a:pPr>
            <a:endParaRPr lang="en-US" altLang="en-US" sz="1200" dirty="0"/>
          </a:p>
        </p:txBody>
      </p:sp>
      <p:pic>
        <p:nvPicPr>
          <p:cNvPr id="8" name="Picture 7">
            <a:extLst>
              <a:ext uri="{FF2B5EF4-FFF2-40B4-BE49-F238E27FC236}">
                <a16:creationId xmlns:a16="http://schemas.microsoft.com/office/drawing/2014/main" id="{CED0CA10-7BB1-774F-9015-501BEBABC6D8}"/>
              </a:ext>
            </a:extLst>
          </p:cNvPr>
          <p:cNvPicPr>
            <a:picLocks noChangeAspect="1"/>
          </p:cNvPicPr>
          <p:nvPr/>
        </p:nvPicPr>
        <p:blipFill>
          <a:blip r:embed="rId2"/>
          <a:stretch>
            <a:fillRect/>
          </a:stretch>
        </p:blipFill>
        <p:spPr>
          <a:xfrm>
            <a:off x="262648" y="1473740"/>
            <a:ext cx="4143983" cy="1948323"/>
          </a:xfrm>
          <a:prstGeom prst="rect">
            <a:avLst/>
          </a:prstGeom>
        </p:spPr>
      </p:pic>
    </p:spTree>
    <p:extLst>
      <p:ext uri="{BB962C8B-B14F-4D97-AF65-F5344CB8AC3E}">
        <p14:creationId xmlns:p14="http://schemas.microsoft.com/office/powerpoint/2010/main" val="783899478"/>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Query Store Best Practices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209878"/>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Enable the query store for all of your databases</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You may need to adjust the default size of the repository</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You can use to query store to protect against performance degradations during an upgrade</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The query store views can be queried offering deeper insight beyond the reports in </a:t>
            </a:r>
            <a:r>
              <a:rPr lang="en-US" altLang="en-US" sz="1800">
                <a:solidFill>
                  <a:srgbClr val="818181"/>
                </a:solidFill>
                <a:sym typeface="M Avenir Medium" charset="0"/>
              </a:rPr>
              <a:t>Management Studio</a:t>
            </a:r>
            <a:endParaRPr lang="en-US" altLang="en-US" sz="1800" dirty="0">
              <a:solidFill>
                <a:srgbClr val="818181"/>
              </a:solidFill>
              <a:sym typeface="M Avenir Medium" charset="0"/>
            </a:endParaRPr>
          </a:p>
          <a:p>
            <a:pPr marL="0" indent="0">
              <a:buNone/>
            </a:pPr>
            <a:endParaRPr lang="en-US" altLang="en-US" sz="1350" dirty="0"/>
          </a:p>
        </p:txBody>
      </p:sp>
    </p:spTree>
    <p:extLst>
      <p:ext uri="{BB962C8B-B14F-4D97-AF65-F5344CB8AC3E}">
        <p14:creationId xmlns:p14="http://schemas.microsoft.com/office/powerpoint/2010/main" val="3979171627"/>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6ECD-8285-0346-9EBC-2EC3FC13971D}"/>
              </a:ext>
            </a:extLst>
          </p:cNvPr>
          <p:cNvSpPr>
            <a:spLocks noGrp="1"/>
          </p:cNvSpPr>
          <p:nvPr>
            <p:ph type="title"/>
          </p:nvPr>
        </p:nvSpPr>
        <p:spPr/>
        <p:txBody>
          <a:bodyPr/>
          <a:lstStyle/>
          <a:p>
            <a:r>
              <a:rPr lang="en-US" dirty="0"/>
              <a:t>Schedule For Today</a:t>
            </a:r>
          </a:p>
        </p:txBody>
      </p:sp>
      <p:sp>
        <p:nvSpPr>
          <p:cNvPr id="3" name="Content Placeholder 2">
            <a:extLst>
              <a:ext uri="{FF2B5EF4-FFF2-40B4-BE49-F238E27FC236}">
                <a16:creationId xmlns:a16="http://schemas.microsoft.com/office/drawing/2014/main" id="{B285901D-A598-794A-8DC3-B6E433249E56}"/>
              </a:ext>
            </a:extLst>
          </p:cNvPr>
          <p:cNvSpPr>
            <a:spLocks noGrp="1"/>
          </p:cNvSpPr>
          <p:nvPr>
            <p:ph idx="1"/>
          </p:nvPr>
        </p:nvSpPr>
        <p:spPr/>
        <p:txBody>
          <a:bodyPr/>
          <a:lstStyle/>
          <a:p>
            <a:pPr marL="0" indent="0">
              <a:buNone/>
            </a:pPr>
            <a:endParaRPr lang="en-US" sz="2000" dirty="0"/>
          </a:p>
          <a:p>
            <a:pPr marL="0" indent="0">
              <a:buNone/>
            </a:pPr>
            <a:r>
              <a:rPr lang="en-US" sz="2000" dirty="0"/>
              <a:t>7:30 – 8:00am                   Attendee registration / Doughnuts, coffee &amp; tea</a:t>
            </a:r>
          </a:p>
          <a:p>
            <a:pPr marL="0" indent="0">
              <a:buNone/>
            </a:pPr>
            <a:r>
              <a:rPr lang="en-US" sz="2000" dirty="0"/>
              <a:t>8:00am                               Workshops begin</a:t>
            </a:r>
          </a:p>
          <a:p>
            <a:pPr marL="0" indent="0">
              <a:buNone/>
            </a:pPr>
            <a:r>
              <a:rPr lang="en-US" sz="2000" dirty="0"/>
              <a:t>10:00 – 10:15am               Morning coffee/tea break</a:t>
            </a:r>
          </a:p>
          <a:p>
            <a:pPr marL="0" indent="0">
              <a:buNone/>
            </a:pPr>
            <a:r>
              <a:rPr lang="en-US" sz="2000" dirty="0"/>
              <a:t>12:00 – 1:00pm                 Lunch – Oceana Ballroom (Deli buffet: assorted salads, make your own sandwich, chips)</a:t>
            </a:r>
          </a:p>
          <a:p>
            <a:pPr marL="0" indent="0">
              <a:buNone/>
            </a:pPr>
            <a:r>
              <a:rPr lang="en-US" sz="2000" dirty="0"/>
              <a:t>3:00 – 3:15pm                   Afternoon Snack Break (Rice Krispy treats, soda, coffee &amp; tea)</a:t>
            </a:r>
          </a:p>
          <a:p>
            <a:pPr marL="0" indent="0">
              <a:buNone/>
            </a:pPr>
            <a:r>
              <a:rPr lang="en-US" sz="2000" dirty="0"/>
              <a:t>5:00pm                               Workshops end</a:t>
            </a:r>
          </a:p>
          <a:p>
            <a:pPr marL="0" indent="0">
              <a:buNone/>
            </a:pPr>
            <a:endParaRPr lang="en-US" sz="2000" dirty="0"/>
          </a:p>
        </p:txBody>
      </p:sp>
    </p:spTree>
    <p:extLst>
      <p:ext uri="{BB962C8B-B14F-4D97-AF65-F5344CB8AC3E}">
        <p14:creationId xmlns:p14="http://schemas.microsoft.com/office/powerpoint/2010/main" val="2997972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Stored Procedures versus Dynamic SQL</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Query Execution</a:t>
            </a:r>
          </a:p>
        </p:txBody>
      </p:sp>
    </p:spTree>
    <p:extLst>
      <p:ext uri="{BB962C8B-B14F-4D97-AF65-F5344CB8AC3E}">
        <p14:creationId xmlns:p14="http://schemas.microsoft.com/office/powerpoint/2010/main" val="281758268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Stored Procedures and Dynamic SQL </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209878"/>
            <a:ext cx="3522762" cy="3585516"/>
          </a:xfrm>
        </p:spPr>
        <p:txBody>
          <a:bodyPr/>
          <a:lstStyle/>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Stored Procedures are code that is saved within the database and called, typically with parameters</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Stored Procedures have higher plan reuse, which can lead to better performance</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Dynamic SQL is implemented most commonly using </a:t>
            </a:r>
            <a:r>
              <a:rPr lang="en-US" altLang="en-US" sz="1500" i="1" dirty="0" err="1">
                <a:solidFill>
                  <a:srgbClr val="818181"/>
                </a:solidFill>
                <a:sym typeface="M Avenir Medium" charset="0"/>
              </a:rPr>
              <a:t>sp_executesql</a:t>
            </a:r>
            <a:r>
              <a:rPr lang="en-US" altLang="en-US" sz="1500" i="1" dirty="0">
                <a:solidFill>
                  <a:srgbClr val="818181"/>
                </a:solidFill>
                <a:sym typeface="M Avenir Medium" charset="0"/>
              </a:rPr>
              <a:t> </a:t>
            </a:r>
            <a:r>
              <a:rPr lang="en-US" altLang="en-US" sz="1500" dirty="0">
                <a:solidFill>
                  <a:srgbClr val="818181"/>
                </a:solidFill>
                <a:sym typeface="M Avenir Medium" charset="0"/>
              </a:rPr>
              <a:t>in SQL Server</a:t>
            </a:r>
            <a:endParaRPr lang="en-US" altLang="en-US" sz="1500" i="1" dirty="0">
              <a:solidFill>
                <a:srgbClr val="818181"/>
              </a:solidFill>
              <a:sym typeface="M Avenir Medium" charset="0"/>
            </a:endParaRP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Dynamic SQL allows for more flexibility in development processes</a:t>
            </a:r>
          </a:p>
          <a:p>
            <a:pPr marL="368336" indent="-368336">
              <a:spcBef>
                <a:spcPts val="2321"/>
              </a:spcBef>
              <a:buClr>
                <a:srgbClr val="1B7ABC"/>
              </a:buClr>
              <a:buSzPct val="145000"/>
              <a:buFont typeface="M Avenir Medium" charset="0"/>
              <a:buChar char="•"/>
            </a:pPr>
            <a:endParaRPr lang="en-US" altLang="en-US" sz="1500" dirty="0">
              <a:solidFill>
                <a:srgbClr val="818181"/>
              </a:solidFill>
              <a:sym typeface="M Avenir Medium" charset="0"/>
            </a:endParaRPr>
          </a:p>
          <a:p>
            <a:pPr marL="0" indent="0">
              <a:buNone/>
            </a:pPr>
            <a:endParaRPr lang="en-US" altLang="en-US" sz="1200" dirty="0"/>
          </a:p>
        </p:txBody>
      </p:sp>
      <p:pic>
        <p:nvPicPr>
          <p:cNvPr id="10" name="Picture 9">
            <a:extLst>
              <a:ext uri="{FF2B5EF4-FFF2-40B4-BE49-F238E27FC236}">
                <a16:creationId xmlns:a16="http://schemas.microsoft.com/office/drawing/2014/main" id="{3629DD9E-7F81-F744-A4E0-FEB6E3426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91" y="1516299"/>
            <a:ext cx="3429000" cy="2286000"/>
          </a:xfrm>
          <a:prstGeom prst="ellipse">
            <a:avLst/>
          </a:prstGeom>
        </p:spPr>
      </p:pic>
    </p:spTree>
    <p:extLst>
      <p:ext uri="{BB962C8B-B14F-4D97-AF65-F5344CB8AC3E}">
        <p14:creationId xmlns:p14="http://schemas.microsoft.com/office/powerpoint/2010/main" val="2476392531"/>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Dynamic SQL vs Stored Procedures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209878"/>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Stored Procedures perform better and are more secure</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So why would you ever use dynamic SQL?</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It can be good for </a:t>
            </a:r>
            <a:r>
              <a:rPr lang="en-US" altLang="en-US" sz="1800" dirty="0" err="1">
                <a:solidFill>
                  <a:srgbClr val="818181"/>
                </a:solidFill>
                <a:sym typeface="M Avenir Medium" charset="0"/>
              </a:rPr>
              <a:t>admistrative</a:t>
            </a:r>
            <a:r>
              <a:rPr lang="en-US" altLang="en-US" sz="1800" dirty="0">
                <a:solidFill>
                  <a:srgbClr val="818181"/>
                </a:solidFill>
                <a:sym typeface="M Avenir Medium" charset="0"/>
              </a:rPr>
              <a:t> tasks like generating code, </a:t>
            </a:r>
            <a:endParaRPr lang="en-US" altLang="en-US" sz="1350" dirty="0"/>
          </a:p>
        </p:txBody>
      </p:sp>
    </p:spTree>
    <p:extLst>
      <p:ext uri="{BB962C8B-B14F-4D97-AF65-F5344CB8AC3E}">
        <p14:creationId xmlns:p14="http://schemas.microsoft.com/office/powerpoint/2010/main" val="4258662911"/>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Missing Index Warnings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Query Execution</a:t>
            </a:r>
          </a:p>
        </p:txBody>
      </p:sp>
    </p:spTree>
    <p:extLst>
      <p:ext uri="{BB962C8B-B14F-4D97-AF65-F5344CB8AC3E}">
        <p14:creationId xmlns:p14="http://schemas.microsoft.com/office/powerpoint/2010/main" val="329706625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Missing Index Warnings in SQL Server</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209877"/>
            <a:ext cx="3522762" cy="3765821"/>
          </a:xfrm>
        </p:spPr>
        <p:txBody>
          <a:bodyPr/>
          <a:lstStyle/>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SQL Server tracks which indexes that optimizer has decided would be useful for a given query</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SQL Server does not correlate this information with the rest of your workload</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Indexes have a cost associated with space, maintenance, and data insert/update performance</a:t>
            </a:r>
          </a:p>
          <a:p>
            <a:pPr marL="368336" indent="-368336">
              <a:spcBef>
                <a:spcPts val="2321"/>
              </a:spcBef>
              <a:buClr>
                <a:srgbClr val="1B7ABC"/>
              </a:buClr>
              <a:buSzPct val="145000"/>
              <a:buFont typeface="M Avenir Medium" charset="0"/>
              <a:buChar char="•"/>
            </a:pPr>
            <a:r>
              <a:rPr lang="en-US" altLang="en-US" sz="1500" dirty="0">
                <a:solidFill>
                  <a:srgbClr val="818181"/>
                </a:solidFill>
                <a:sym typeface="M Avenir Medium" charset="0"/>
              </a:rPr>
              <a:t>While these warnings are helpful, you need to consider the rest of the workload of your environment</a:t>
            </a:r>
            <a:endParaRPr lang="en-US" altLang="en-US" sz="1200" dirty="0"/>
          </a:p>
        </p:txBody>
      </p:sp>
      <p:pic>
        <p:nvPicPr>
          <p:cNvPr id="3" name="Picture 2">
            <a:extLst>
              <a:ext uri="{FF2B5EF4-FFF2-40B4-BE49-F238E27FC236}">
                <a16:creationId xmlns:a16="http://schemas.microsoft.com/office/drawing/2014/main" id="{E4AA5C1B-10F2-1E40-ACC6-FF4B675EC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992" y="1487116"/>
            <a:ext cx="3409950" cy="2286000"/>
          </a:xfrm>
          <a:prstGeom prst="ellipse">
            <a:avLst/>
          </a:prstGeom>
        </p:spPr>
      </p:pic>
    </p:spTree>
    <p:extLst>
      <p:ext uri="{BB962C8B-B14F-4D97-AF65-F5344CB8AC3E}">
        <p14:creationId xmlns:p14="http://schemas.microsoft.com/office/powerpoint/2010/main" val="1191350510"/>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More About Missing Indexes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209878"/>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The missing index warning is only for a plan that was generated. If you get a bad plan, the missing index warnings could be completely wrong</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You </a:t>
            </a:r>
            <a:r>
              <a:rPr lang="en-US" altLang="en-US" sz="1800" b="1" dirty="0">
                <a:solidFill>
                  <a:srgbClr val="818181"/>
                </a:solidFill>
                <a:sym typeface="M Avenir Medium" charset="0"/>
              </a:rPr>
              <a:t>should </a:t>
            </a:r>
            <a:r>
              <a:rPr lang="en-US" altLang="en-US" sz="1800" dirty="0">
                <a:solidFill>
                  <a:srgbClr val="818181"/>
                </a:solidFill>
                <a:sym typeface="M Avenir Medium" charset="0"/>
              </a:rPr>
              <a:t>look at the missing index recommendations as a whole—and consider the highest impact indexes in your environment</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In some older versions of SQL Server, there are bugs that can recommend indexes that you have already created</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You should also look for indexes that are not used at all, and consider </a:t>
            </a:r>
            <a:r>
              <a:rPr lang="en-US" altLang="en-US" sz="1800">
                <a:solidFill>
                  <a:srgbClr val="818181"/>
                </a:solidFill>
                <a:sym typeface="M Avenir Medium" charset="0"/>
              </a:rPr>
              <a:t>their removal</a:t>
            </a:r>
            <a:endParaRPr lang="en-US" altLang="en-US" sz="1350" dirty="0"/>
          </a:p>
        </p:txBody>
      </p:sp>
    </p:spTree>
    <p:extLst>
      <p:ext uri="{BB962C8B-B14F-4D97-AF65-F5344CB8AC3E}">
        <p14:creationId xmlns:p14="http://schemas.microsoft.com/office/powerpoint/2010/main" val="4035602728"/>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Why Cursors are Bad</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p:txBody>
          <a:bodyPr/>
          <a:lstStyle/>
          <a:p>
            <a:pPr eaLnBrk="1" hangingPunct="1">
              <a:defRPr/>
            </a:pPr>
            <a:r>
              <a:rPr lang="en-US" dirty="0"/>
              <a:t>What Not To Do With SQL Server</a:t>
            </a:r>
          </a:p>
        </p:txBody>
      </p:sp>
    </p:spTree>
    <p:extLst>
      <p:ext uri="{BB962C8B-B14F-4D97-AF65-F5344CB8AC3E}">
        <p14:creationId xmlns:p14="http://schemas.microsoft.com/office/powerpoint/2010/main" val="87777026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p:txBody>
          <a:bodyPr/>
          <a:lstStyle/>
          <a:p>
            <a:pPr eaLnBrk="1" hangingPunct="1">
              <a:defRPr/>
            </a:pPr>
            <a:r>
              <a:rPr lang="en-US" dirty="0"/>
              <a:t>The Problem Set</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685854" y="1098352"/>
            <a:ext cx="3522762" cy="3415606"/>
          </a:xfrm>
        </p:spPr>
        <p:txBody>
          <a:bodyPr/>
          <a:lstStyle/>
          <a:p>
            <a:pPr eaLnBrk="1" hangingPunct="1"/>
            <a:r>
              <a:rPr lang="en-US" altLang="en-US" dirty="0"/>
              <a:t>You need the equivalent of a </a:t>
            </a:r>
            <a:r>
              <a:rPr lang="en-US" altLang="en-US" dirty="0">
                <a:solidFill>
                  <a:schemeClr val="accent2"/>
                </a:solidFill>
              </a:rPr>
              <a:t>FOR</a:t>
            </a:r>
            <a:r>
              <a:rPr lang="en-US" altLang="en-US" dirty="0"/>
              <a:t> loop</a:t>
            </a:r>
          </a:p>
          <a:p>
            <a:pPr eaLnBrk="1" hangingPunct="1"/>
            <a:r>
              <a:rPr lang="en-US" altLang="en-US" dirty="0"/>
              <a:t>Need to iterate through a group of records</a:t>
            </a:r>
          </a:p>
          <a:p>
            <a:pPr eaLnBrk="1" hangingPunct="1"/>
            <a:r>
              <a:rPr lang="en-US" altLang="en-US" dirty="0"/>
              <a:t>You think you need to perform row-based processing</a:t>
            </a:r>
          </a:p>
        </p:txBody>
      </p:sp>
      <p:pic>
        <p:nvPicPr>
          <p:cNvPr id="3" name="Picture 2">
            <a:extLst>
              <a:ext uri="{FF2B5EF4-FFF2-40B4-BE49-F238E27FC236}">
                <a16:creationId xmlns:a16="http://schemas.microsoft.com/office/drawing/2014/main" id="{4FA0CD71-B9C0-DD40-8563-4040A5650DBB}"/>
              </a:ext>
            </a:extLst>
          </p:cNvPr>
          <p:cNvPicPr>
            <a:picLocks noChangeAspect="1"/>
          </p:cNvPicPr>
          <p:nvPr/>
        </p:nvPicPr>
        <p:blipFill>
          <a:blip r:embed="rId2"/>
          <a:stretch>
            <a:fillRect/>
          </a:stretch>
        </p:blipFill>
        <p:spPr>
          <a:xfrm>
            <a:off x="366814" y="1415375"/>
            <a:ext cx="4104208" cy="2372232"/>
          </a:xfrm>
          <a:prstGeom prst="ellipse">
            <a:avLst/>
          </a:prstGeom>
        </p:spPr>
      </p:pic>
    </p:spTree>
    <p:extLst>
      <p:ext uri="{BB962C8B-B14F-4D97-AF65-F5344CB8AC3E}">
        <p14:creationId xmlns:p14="http://schemas.microsoft.com/office/powerpoint/2010/main" val="354139773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501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5017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74085000" presetClass="entr" presetSubtype="0" fill="hold" grpId="0" nodeType="clickEffect">
                                  <p:stCondLst>
                                    <p:cond delay="0"/>
                                  </p:stCondLst>
                                  <p:childTnLst>
                                    <p:set>
                                      <p:cBhvr>
                                        <p:cTn id="14" dur="1" fill="hold">
                                          <p:stCondLst>
                                            <p:cond delay="499"/>
                                          </p:stCondLst>
                                        </p:cTn>
                                        <p:tgtEl>
                                          <p:spTgt spid="5017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74085000" presetClass="entr" presetSubtype="0" fill="hold" grpId="0" nodeType="clickEffect">
                                  <p:stCondLst>
                                    <p:cond delay="0"/>
                                  </p:stCondLst>
                                  <p:childTnLst>
                                    <p:set>
                                      <p:cBhvr>
                                        <p:cTn id="18" dur="1" fill="hold">
                                          <p:stCondLst>
                                            <p:cond delay="499"/>
                                          </p:stCondLst>
                                        </p:cTn>
                                        <p:tgtEl>
                                          <p:spTgt spid="501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autoUpdateAnimBg="0"/>
      <p:bldP spid="50179" grpId="0" build="p" bldLvl="5"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3" name="Rectangle 1">
            <a:extLst>
              <a:ext uri="{FF2B5EF4-FFF2-40B4-BE49-F238E27FC236}">
                <a16:creationId xmlns:a16="http://schemas.microsoft.com/office/drawing/2014/main" id="{C28D17AE-05EC-BB49-809A-F3945AA6E595}"/>
              </a:ext>
            </a:extLst>
          </p:cNvPr>
          <p:cNvSpPr>
            <a:spLocks/>
          </p:cNvSpPr>
          <p:nvPr/>
        </p:nvSpPr>
        <p:spPr bwMode="auto">
          <a:xfrm>
            <a:off x="5134571" y="1178719"/>
            <a:ext cx="3716983"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698500" indent="-6985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marL="368336" indent="-368336" defTabSz="482186" eaLnBrk="1" hangingPunct="1">
              <a:spcBef>
                <a:spcPts val="2321"/>
              </a:spcBef>
              <a:buClr>
                <a:srgbClr val="1B7ABC"/>
              </a:buClr>
              <a:buSzPct val="145000"/>
              <a:buFont typeface="M Avenir Medium" charset="0"/>
              <a:buChar char="•"/>
            </a:pPr>
            <a:r>
              <a:rPr lang="en-US" altLang="en-US" sz="2004" dirty="0">
                <a:solidFill>
                  <a:srgbClr val="818181"/>
                </a:solidFill>
                <a:latin typeface="M Avenir Medium" charset="0"/>
                <a:ea typeface="ＭＳ Ｐゴシック" panose="020B0600070205080204" pitchFamily="34" charset="-128"/>
                <a:sym typeface="M Avenir Medium" charset="0"/>
              </a:rPr>
              <a:t>Operates row by row</a:t>
            </a:r>
          </a:p>
          <a:p>
            <a:pPr marL="368336" indent="-368336" defTabSz="482186" eaLnBrk="1" hangingPunct="1">
              <a:spcBef>
                <a:spcPts val="2321"/>
              </a:spcBef>
              <a:buClr>
                <a:srgbClr val="1B7ABC"/>
              </a:buClr>
              <a:buSzPct val="145000"/>
              <a:buFont typeface="M Avenir Medium" charset="0"/>
              <a:buChar char="•"/>
            </a:pPr>
            <a:r>
              <a:rPr lang="en-US" altLang="en-US" sz="2004" dirty="0">
                <a:solidFill>
                  <a:srgbClr val="818181"/>
                </a:solidFill>
                <a:latin typeface="M Avenir Medium" charset="0"/>
                <a:ea typeface="ＭＳ Ｐゴシック" panose="020B0600070205080204" pitchFamily="34" charset="-128"/>
                <a:sym typeface="M Avenir Medium" charset="0"/>
              </a:rPr>
              <a:t>Use more memory</a:t>
            </a:r>
          </a:p>
          <a:p>
            <a:pPr marL="368336" indent="-368336" defTabSz="482186" eaLnBrk="1" hangingPunct="1">
              <a:spcBef>
                <a:spcPts val="2321"/>
              </a:spcBef>
              <a:buClr>
                <a:srgbClr val="1B7ABC"/>
              </a:buClr>
              <a:buSzPct val="145000"/>
              <a:buFont typeface="M Avenir Medium" charset="0"/>
              <a:buChar char="•"/>
            </a:pPr>
            <a:r>
              <a:rPr lang="en-US" altLang="en-US" sz="2004" dirty="0">
                <a:solidFill>
                  <a:srgbClr val="818181"/>
                </a:solidFill>
                <a:latin typeface="M Avenir Medium" charset="0"/>
                <a:ea typeface="ＭＳ Ｐゴシック" panose="020B0600070205080204" pitchFamily="34" charset="-128"/>
                <a:sym typeface="M Avenir Medium" charset="0"/>
              </a:rPr>
              <a:t>Create more blocking</a:t>
            </a:r>
          </a:p>
          <a:p>
            <a:pPr marL="368336" indent="-368336" defTabSz="482186" eaLnBrk="1" hangingPunct="1">
              <a:spcBef>
                <a:spcPts val="2321"/>
              </a:spcBef>
            </a:pPr>
            <a:endParaRPr lang="en-US" altLang="en-US" sz="2004" dirty="0">
              <a:solidFill>
                <a:srgbClr val="818181"/>
              </a:solidFill>
              <a:latin typeface="M Avenir Medium" charset="0"/>
              <a:ea typeface="ＭＳ Ｐゴシック" panose="020B0600070205080204" pitchFamily="34" charset="-128"/>
              <a:sym typeface="M Avenir Medium" charset="0"/>
            </a:endParaRPr>
          </a:p>
          <a:p>
            <a:pPr marL="368336" indent="-368336" defTabSz="482186" eaLnBrk="1" hangingPunct="1">
              <a:spcBef>
                <a:spcPts val="2321"/>
              </a:spcBef>
            </a:pPr>
            <a:endParaRPr lang="en-US" altLang="en-US" sz="2004" dirty="0">
              <a:solidFill>
                <a:srgbClr val="818181"/>
              </a:solidFill>
              <a:latin typeface="M Avenir Medium" charset="0"/>
              <a:ea typeface="ＭＳ Ｐゴシック" panose="020B0600070205080204" pitchFamily="34" charset="-128"/>
              <a:sym typeface="M Avenir Medium" charset="0"/>
            </a:endParaRPr>
          </a:p>
        </p:txBody>
      </p:sp>
      <p:sp>
        <p:nvSpPr>
          <p:cNvPr id="49154" name="Rectangle 2">
            <a:extLst>
              <a:ext uri="{FF2B5EF4-FFF2-40B4-BE49-F238E27FC236}">
                <a16:creationId xmlns:a16="http://schemas.microsoft.com/office/drawing/2014/main" id="{B622E836-36B4-FD42-A08A-E63F9A3DBCEB}"/>
              </a:ext>
            </a:extLst>
          </p:cNvPr>
          <p:cNvSpPr>
            <a:spLocks/>
          </p:cNvSpPr>
          <p:nvPr/>
        </p:nvSpPr>
        <p:spPr bwMode="auto">
          <a:xfrm>
            <a:off x="5134571" y="462111"/>
            <a:ext cx="3716983" cy="555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defTabSz="482186" eaLnBrk="1" hangingPunct="1"/>
            <a:r>
              <a:rPr lang="en-US" altLang="en-US" sz="2848" dirty="0">
                <a:solidFill>
                  <a:srgbClr val="1B7ABC"/>
                </a:solidFill>
                <a:latin typeface="H Avenir Heavy" charset="0"/>
                <a:ea typeface="ＭＳ Ｐゴシック" panose="020B0600070205080204" pitchFamily="34" charset="-128"/>
                <a:sym typeface="H Avenir Heavy" charset="0"/>
              </a:rPr>
              <a:t>Cursor Logic</a:t>
            </a:r>
          </a:p>
        </p:txBody>
      </p:sp>
      <p:sp>
        <p:nvSpPr>
          <p:cNvPr id="49155" name="Rectangle 3">
            <a:extLst>
              <a:ext uri="{FF2B5EF4-FFF2-40B4-BE49-F238E27FC236}">
                <a16:creationId xmlns:a16="http://schemas.microsoft.com/office/drawing/2014/main" id="{AE6B3CB5-2D4F-D243-8326-06F31BB6249F}"/>
              </a:ext>
            </a:extLst>
          </p:cNvPr>
          <p:cNvSpPr>
            <a:spLocks noGrp="1" noChangeArrowheads="1"/>
          </p:cNvSpPr>
          <p:nvPr>
            <p:ph type="title"/>
          </p:nvPr>
        </p:nvSpPr>
        <p:spPr/>
        <p:txBody>
          <a:bodyPr/>
          <a:lstStyle/>
          <a:p>
            <a:pPr eaLnBrk="1" hangingPunct="1">
              <a:defRPr/>
            </a:pPr>
            <a:r>
              <a:rPr lang="en-US" sz="2700" dirty="0"/>
              <a:t>Set Operations</a:t>
            </a:r>
          </a:p>
        </p:txBody>
      </p:sp>
      <p:sp>
        <p:nvSpPr>
          <p:cNvPr id="49156" name="Rectangle 4">
            <a:extLst>
              <a:ext uri="{FF2B5EF4-FFF2-40B4-BE49-F238E27FC236}">
                <a16:creationId xmlns:a16="http://schemas.microsoft.com/office/drawing/2014/main" id="{6E7EF047-5C5A-5641-8D52-BCDAE637CC0A}"/>
              </a:ext>
            </a:extLst>
          </p:cNvPr>
          <p:cNvSpPr>
            <a:spLocks noGrp="1" noChangeArrowheads="1"/>
          </p:cNvSpPr>
          <p:nvPr>
            <p:ph type="body" idx="1"/>
          </p:nvPr>
        </p:nvSpPr>
        <p:spPr/>
        <p:txBody>
          <a:bodyPr/>
          <a:lstStyle/>
          <a:p>
            <a:pPr eaLnBrk="1" hangingPunct="1">
              <a:defRPr/>
            </a:pPr>
            <a:r>
              <a:rPr lang="en-US" dirty="0"/>
              <a:t>Performs much better in general</a:t>
            </a:r>
          </a:p>
          <a:p>
            <a:pPr eaLnBrk="1" hangingPunct="1">
              <a:defRPr/>
            </a:pPr>
            <a:r>
              <a:rPr lang="en-US" dirty="0"/>
              <a:t>Scales </a:t>
            </a:r>
            <a:r>
              <a:rPr lang="en-US" dirty="0">
                <a:solidFill>
                  <a:srgbClr val="FF0000"/>
                </a:solidFill>
              </a:rPr>
              <a:t>WAY better</a:t>
            </a:r>
            <a:endParaRPr lang="en-US" dirty="0"/>
          </a:p>
          <a:p>
            <a:pPr eaLnBrk="1" hangingPunct="1">
              <a:defRPr/>
            </a:pPr>
            <a:r>
              <a:rPr lang="en-US" dirty="0"/>
              <a:t>Easier to read and troubleshoot</a:t>
            </a:r>
          </a:p>
        </p:txBody>
      </p:sp>
    </p:spTree>
    <p:extLst>
      <p:ext uri="{BB962C8B-B14F-4D97-AF65-F5344CB8AC3E}">
        <p14:creationId xmlns:p14="http://schemas.microsoft.com/office/powerpoint/2010/main" val="86503720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91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91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74085000" presetClass="entr" presetSubtype="0" fill="hold" grpId="0" nodeType="clickEffect">
                                  <p:stCondLst>
                                    <p:cond delay="0"/>
                                  </p:stCondLst>
                                  <p:childTnLst>
                                    <p:set>
                                      <p:cBhvr>
                                        <p:cTn id="14" dur="1" fill="hold">
                                          <p:stCondLst>
                                            <p:cond delay="499"/>
                                          </p:stCondLst>
                                        </p:cTn>
                                        <p:tgtEl>
                                          <p:spTgt spid="4915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74085000" presetClass="entr" presetSubtype="0" fill="hold" grpId="0" nodeType="clickEffect">
                                  <p:stCondLst>
                                    <p:cond delay="0"/>
                                  </p:stCondLst>
                                  <p:childTnLst>
                                    <p:set>
                                      <p:cBhvr>
                                        <p:cTn id="18" dur="1" fill="hold">
                                          <p:stCondLst>
                                            <p:cond delay="499"/>
                                          </p:stCondLst>
                                        </p:cTn>
                                        <p:tgtEl>
                                          <p:spTgt spid="4915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74085000" presetClass="entr" presetSubtype="0" fill="hold" grpId="0" nodeType="clickEffect">
                                  <p:stCondLst>
                                    <p:cond delay="0"/>
                                  </p:stCondLst>
                                  <p:childTnLst>
                                    <p:set>
                                      <p:cBhvr>
                                        <p:cTn id="22" dur="1" fill="hold">
                                          <p:stCondLst>
                                            <p:cond delay="499"/>
                                          </p:stCondLst>
                                        </p:cTn>
                                        <p:tgtEl>
                                          <p:spTgt spid="4915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74085000" presetClass="entr" presetSubtype="0" fill="hold" grpId="0" nodeType="clickEffect">
                                  <p:stCondLst>
                                    <p:cond delay="0"/>
                                  </p:stCondLst>
                                  <p:childTnLst>
                                    <p:set>
                                      <p:cBhvr>
                                        <p:cTn id="26" dur="1" fill="hold">
                                          <p:stCondLst>
                                            <p:cond delay="499"/>
                                          </p:stCondLst>
                                        </p:cTn>
                                        <p:tgtEl>
                                          <p:spTgt spid="49153">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74085000" presetClass="entr" presetSubtype="0" fill="hold" grpId="0" nodeType="clickEffect">
                                  <p:stCondLst>
                                    <p:cond delay="0"/>
                                  </p:stCondLst>
                                  <p:childTnLst>
                                    <p:set>
                                      <p:cBhvr>
                                        <p:cTn id="30" dur="1" fill="hold">
                                          <p:stCondLst>
                                            <p:cond delay="499"/>
                                          </p:stCondLst>
                                        </p:cTn>
                                        <p:tgtEl>
                                          <p:spTgt spid="4915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74085000" presetClass="entr" presetSubtype="0" fill="hold" grpId="0" nodeType="clickEffect">
                                  <p:stCondLst>
                                    <p:cond delay="0"/>
                                  </p:stCondLst>
                                  <p:childTnLst>
                                    <p:set>
                                      <p:cBhvr>
                                        <p:cTn id="34" dur="1" fill="hold">
                                          <p:stCondLst>
                                            <p:cond delay="499"/>
                                          </p:stCondLst>
                                        </p:cTn>
                                        <p:tgtEl>
                                          <p:spTgt spid="491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3" grpId="0" build="p" autoUpdateAnimBg="0"/>
      <p:bldP spid="49154" grpId="0" autoUpdateAnimBg="0"/>
      <p:bldP spid="49155" grpId="0" autoUpdateAnimBg="0"/>
      <p:bldP spid="49156" grpId="0" build="p" bldLvl="5"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p:txBody>
          <a:bodyPr>
            <a:normAutofit fontScale="90000"/>
          </a:bodyPr>
          <a:lstStyle/>
          <a:p>
            <a:pPr eaLnBrk="1" hangingPunct="1">
              <a:defRPr/>
            </a:pPr>
            <a:r>
              <a:rPr lang="en-US" dirty="0"/>
              <a:t>Cursors are Bad Right—I’ll just use a WHILE Loop</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685854" y="1098352"/>
            <a:ext cx="3522762" cy="3415606"/>
          </a:xfrm>
        </p:spPr>
        <p:txBody>
          <a:bodyPr/>
          <a:lstStyle/>
          <a:p>
            <a:pPr eaLnBrk="1" hangingPunct="1"/>
            <a:r>
              <a:rPr lang="en-US" altLang="en-US" dirty="0"/>
              <a:t>WHILE loops wile perform better</a:t>
            </a:r>
          </a:p>
          <a:p>
            <a:pPr eaLnBrk="1" hangingPunct="1"/>
            <a:r>
              <a:rPr lang="en-US" altLang="en-US" dirty="0"/>
              <a:t>The code is easier to write than a cursor</a:t>
            </a:r>
          </a:p>
          <a:p>
            <a:pPr eaLnBrk="1" hangingPunct="1"/>
            <a:r>
              <a:rPr lang="en-US" altLang="en-US" dirty="0"/>
              <a:t>Row processing is still a requirement</a:t>
            </a:r>
          </a:p>
        </p:txBody>
      </p:sp>
      <p:pic>
        <p:nvPicPr>
          <p:cNvPr id="3" name="Picture 2">
            <a:extLst>
              <a:ext uri="{FF2B5EF4-FFF2-40B4-BE49-F238E27FC236}">
                <a16:creationId xmlns:a16="http://schemas.microsoft.com/office/drawing/2014/main" id="{4FA0CD71-B9C0-DD40-8563-4040A565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92" y="1229234"/>
            <a:ext cx="3519386" cy="3153841"/>
          </a:xfrm>
          <a:prstGeom prst="ellipse">
            <a:avLst/>
          </a:prstGeom>
        </p:spPr>
      </p:pic>
      <p:cxnSp>
        <p:nvCxnSpPr>
          <p:cNvPr id="4" name="Straight Connector 3">
            <a:extLst>
              <a:ext uri="{FF2B5EF4-FFF2-40B4-BE49-F238E27FC236}">
                <a16:creationId xmlns:a16="http://schemas.microsoft.com/office/drawing/2014/main" id="{23F3167D-EB6E-0747-B485-6DAA212A5621}"/>
              </a:ext>
            </a:extLst>
          </p:cNvPr>
          <p:cNvCxnSpPr/>
          <p:nvPr/>
        </p:nvCxnSpPr>
        <p:spPr bwMode="auto">
          <a:xfrm>
            <a:off x="4927601" y="1765301"/>
            <a:ext cx="3009900"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6F49F05-655A-BB4F-B78F-EA0FDB07E33A}"/>
              </a:ext>
            </a:extLst>
          </p:cNvPr>
          <p:cNvCxnSpPr>
            <a:cxnSpLocks/>
          </p:cNvCxnSpPr>
          <p:nvPr/>
        </p:nvCxnSpPr>
        <p:spPr bwMode="auto">
          <a:xfrm>
            <a:off x="4927601" y="2070101"/>
            <a:ext cx="850900"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ACD484C3-BC39-6643-B28D-2F1EC377023A}"/>
              </a:ext>
            </a:extLst>
          </p:cNvPr>
          <p:cNvCxnSpPr/>
          <p:nvPr/>
        </p:nvCxnSpPr>
        <p:spPr bwMode="auto">
          <a:xfrm>
            <a:off x="5016501" y="2667001"/>
            <a:ext cx="3009900"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43C065-9415-5245-B7ED-6929060B6CDE}"/>
              </a:ext>
            </a:extLst>
          </p:cNvPr>
          <p:cNvCxnSpPr>
            <a:cxnSpLocks/>
          </p:cNvCxnSpPr>
          <p:nvPr/>
        </p:nvCxnSpPr>
        <p:spPr bwMode="auto">
          <a:xfrm>
            <a:off x="5016502" y="2959100"/>
            <a:ext cx="1409699"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EB6727E-2EC0-1E46-A545-84BD9305AE47}"/>
              </a:ext>
            </a:extLst>
          </p:cNvPr>
          <p:cNvCxnSpPr/>
          <p:nvPr/>
        </p:nvCxnSpPr>
        <p:spPr bwMode="auto">
          <a:xfrm>
            <a:off x="4927601" y="3581401"/>
            <a:ext cx="3009900"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6BCE63-0D1C-E946-B117-9904774419E5}"/>
              </a:ext>
            </a:extLst>
          </p:cNvPr>
          <p:cNvCxnSpPr>
            <a:cxnSpLocks/>
          </p:cNvCxnSpPr>
          <p:nvPr/>
        </p:nvCxnSpPr>
        <p:spPr bwMode="auto">
          <a:xfrm>
            <a:off x="5016502" y="3898900"/>
            <a:ext cx="1409699"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949941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5">
            <a:extLst>
              <a:ext uri="{FF2B5EF4-FFF2-40B4-BE49-F238E27FC236}">
                <a16:creationId xmlns:a16="http://schemas.microsoft.com/office/drawing/2014/main" id="{B9D473B1-934D-4F2D-AC4B-5BFB4BAC5D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6"/>
            <a:ext cx="7306952" cy="514277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45" fontAlgn="auto">
              <a:spcBef>
                <a:spcPts val="0"/>
              </a:spcBef>
              <a:spcAft>
                <a:spcPts val="0"/>
              </a:spcAft>
            </a:pPr>
            <a:endParaRPr lang="en-US" sz="1324">
              <a:solidFill>
                <a:prstClr val="white"/>
              </a:solidFill>
              <a:latin typeface="Calibri" panose="020F0502020204030204"/>
            </a:endParaRPr>
          </a:p>
        </p:txBody>
      </p:sp>
      <p:sp>
        <p:nvSpPr>
          <p:cNvPr id="16" name="Freeform 11">
            <a:extLst>
              <a:ext uri="{FF2B5EF4-FFF2-40B4-BE49-F238E27FC236}">
                <a16:creationId xmlns:a16="http://schemas.microsoft.com/office/drawing/2014/main" id="{CDE3C03E-D949-4F50-AAFA-3278B22121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66"/>
            <a:ext cx="7035252" cy="514277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45" fontAlgn="auto">
              <a:spcBef>
                <a:spcPts val="0"/>
              </a:spcBef>
              <a:spcAft>
                <a:spcPts val="0"/>
              </a:spcAft>
            </a:pPr>
            <a:endParaRPr lang="en-US" sz="1324">
              <a:solidFill>
                <a:prstClr val="white"/>
              </a:solidFill>
              <a:latin typeface="Calibri" panose="020F0502020204030204"/>
            </a:endParaRPr>
          </a:p>
        </p:txBody>
      </p:sp>
      <p:pic>
        <p:nvPicPr>
          <p:cNvPr id="9" name="Picture 8"/>
          <p:cNvPicPr>
            <a:picLocks noChangeAspect="1"/>
          </p:cNvPicPr>
          <p:nvPr/>
        </p:nvPicPr>
        <p:blipFill>
          <a:blip r:embed="rId2"/>
          <a:stretch>
            <a:fillRect/>
          </a:stretch>
        </p:blipFill>
        <p:spPr>
          <a:xfrm>
            <a:off x="6751380" y="2564592"/>
            <a:ext cx="2099985" cy="1040862"/>
          </a:xfrm>
          <a:prstGeom prst="rect">
            <a:avLst/>
          </a:prstGeom>
        </p:spPr>
      </p:pic>
      <p:pic>
        <p:nvPicPr>
          <p:cNvPr id="6" name="Picture 2" descr="Joey D'Antoni"/>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554114" y="3726074"/>
            <a:ext cx="1040855" cy="104085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a:stretch>
            <a:fillRect/>
          </a:stretch>
        </p:blipFill>
        <p:spPr>
          <a:xfrm>
            <a:off x="6222493" y="335943"/>
            <a:ext cx="2341429" cy="94653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493" y="1403104"/>
            <a:ext cx="2537101" cy="1040862"/>
          </a:xfrm>
          <a:prstGeom prst="rect">
            <a:avLst/>
          </a:prstGeom>
        </p:spPr>
      </p:pic>
      <p:sp>
        <p:nvSpPr>
          <p:cNvPr id="4" name="Title 3"/>
          <p:cNvSpPr>
            <a:spLocks noGrp="1"/>
          </p:cNvSpPr>
          <p:nvPr>
            <p:ph type="title"/>
          </p:nvPr>
        </p:nvSpPr>
        <p:spPr>
          <a:xfrm>
            <a:off x="628650" y="274169"/>
            <a:ext cx="3893344" cy="994032"/>
          </a:xfrm>
        </p:spPr>
        <p:txBody>
          <a:bodyPr>
            <a:normAutofit/>
          </a:bodyPr>
          <a:lstStyle/>
          <a:p>
            <a:r>
              <a:rPr lang="en-US">
                <a:solidFill>
                  <a:schemeClr val="bg1"/>
                </a:solidFill>
              </a:rPr>
              <a:t>Joey D’Antoni</a:t>
            </a:r>
          </a:p>
        </p:txBody>
      </p:sp>
      <p:sp>
        <p:nvSpPr>
          <p:cNvPr id="5" name="Content Placeholder 4"/>
          <p:cNvSpPr>
            <a:spLocks noGrp="1"/>
          </p:cNvSpPr>
          <p:nvPr>
            <p:ph type="body" sz="quarter" idx="10"/>
          </p:nvPr>
        </p:nvSpPr>
        <p:spPr>
          <a:xfrm>
            <a:off x="628650" y="1516087"/>
            <a:ext cx="4280674" cy="3116343"/>
          </a:xfrm>
        </p:spPr>
        <p:txBody>
          <a:bodyPr>
            <a:normAutofit/>
          </a:bodyPr>
          <a:lstStyle/>
          <a:p>
            <a:pPr>
              <a:spcAft>
                <a:spcPts val="441"/>
              </a:spcAft>
            </a:pPr>
            <a:r>
              <a:rPr lang="en-US" sz="1471">
                <a:solidFill>
                  <a:schemeClr val="bg1"/>
                </a:solidFill>
              </a:rPr>
              <a:t>Joey has over 20 years of experience with a wide variety of data platforms, in both Fortune 50 companies as well as smaller organizations</a:t>
            </a:r>
          </a:p>
          <a:p>
            <a:pPr>
              <a:spcAft>
                <a:spcPts val="441"/>
              </a:spcAft>
            </a:pPr>
            <a:r>
              <a:rPr lang="en-US" sz="1471">
                <a:solidFill>
                  <a:schemeClr val="bg1"/>
                </a:solidFill>
              </a:rPr>
              <a:t>He is a frequent speaker on database administration, big data, and career management</a:t>
            </a:r>
          </a:p>
          <a:p>
            <a:pPr>
              <a:spcAft>
                <a:spcPts val="441"/>
              </a:spcAft>
            </a:pPr>
            <a:r>
              <a:rPr lang="en-US" sz="1471">
                <a:solidFill>
                  <a:schemeClr val="bg1"/>
                </a:solidFill>
              </a:rPr>
              <a:t>MVP, MCSE BI and Data Platform</a:t>
            </a:r>
          </a:p>
          <a:p>
            <a:pPr>
              <a:spcAft>
                <a:spcPts val="441"/>
              </a:spcAft>
            </a:pPr>
            <a:r>
              <a:rPr lang="en-US" sz="1471">
                <a:solidFill>
                  <a:schemeClr val="bg1"/>
                </a:solidFill>
              </a:rPr>
              <a:t>VMWare vExpert</a:t>
            </a:r>
          </a:p>
          <a:p>
            <a:pPr>
              <a:spcAft>
                <a:spcPts val="441"/>
              </a:spcAft>
            </a:pPr>
            <a:r>
              <a:rPr lang="en-US" sz="1471">
                <a:solidFill>
                  <a:schemeClr val="bg1"/>
                </a:solidFill>
              </a:rPr>
              <a:t>He is the co-president of the Philadelphia SQL Server User’s Group</a:t>
            </a:r>
          </a:p>
          <a:p>
            <a:pPr>
              <a:spcAft>
                <a:spcPts val="441"/>
              </a:spcAft>
            </a:pPr>
            <a:r>
              <a:rPr lang="en-US" sz="1471">
                <a:solidFill>
                  <a:schemeClr val="bg1"/>
                </a:solidFill>
              </a:rPr>
              <a:t>He wants you to make sure you can </a:t>
            </a:r>
            <a:r>
              <a:rPr lang="en-US" sz="1471" b="1">
                <a:solidFill>
                  <a:schemeClr val="bg1"/>
                </a:solidFill>
              </a:rPr>
              <a:t>restore your data</a:t>
            </a:r>
            <a:endParaRPr lang="en-US" sz="1471">
              <a:solidFill>
                <a:schemeClr val="bg1"/>
              </a:solidFill>
            </a:endParaRPr>
          </a:p>
          <a:p>
            <a:pPr>
              <a:spcAft>
                <a:spcPts val="441"/>
              </a:spcAft>
            </a:pPr>
            <a:endParaRPr lang="en-US" sz="1471">
              <a:solidFill>
                <a:schemeClr val="bg1"/>
              </a:solidFill>
            </a:endParaRPr>
          </a:p>
        </p:txBody>
      </p:sp>
    </p:spTree>
    <p:extLst>
      <p:ext uri="{BB962C8B-B14F-4D97-AF65-F5344CB8AC3E}">
        <p14:creationId xmlns:p14="http://schemas.microsoft.com/office/powerpoint/2010/main" val="421262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EE6-7746-704F-B1F7-8728DAD80AD0}"/>
              </a:ext>
            </a:extLst>
          </p:cNvPr>
          <p:cNvSpPr>
            <a:spLocks noGrp="1"/>
          </p:cNvSpPr>
          <p:nvPr>
            <p:ph type="title"/>
          </p:nvPr>
        </p:nvSpPr>
        <p:spPr>
          <a:xfrm>
            <a:off x="381000" y="409922"/>
            <a:ext cx="7100047" cy="522387"/>
          </a:xfrm>
        </p:spPr>
        <p:txBody>
          <a:bodyPr>
            <a:normAutofit fontScale="90000"/>
          </a:bodyPr>
          <a:lstStyle/>
          <a:p>
            <a:r>
              <a:rPr lang="en-US" dirty="0"/>
              <a:t>What to Do Instead?</a:t>
            </a:r>
          </a:p>
        </p:txBody>
      </p:sp>
      <p:sp>
        <p:nvSpPr>
          <p:cNvPr id="3" name="Content Placeholder 2">
            <a:extLst>
              <a:ext uri="{FF2B5EF4-FFF2-40B4-BE49-F238E27FC236}">
                <a16:creationId xmlns:a16="http://schemas.microsoft.com/office/drawing/2014/main" id="{70B03FF6-0C2D-3242-BA67-AAF7A69C4FF0}"/>
              </a:ext>
            </a:extLst>
          </p:cNvPr>
          <p:cNvSpPr>
            <a:spLocks noGrp="1"/>
          </p:cNvSpPr>
          <p:nvPr>
            <p:ph idx="1"/>
          </p:nvPr>
        </p:nvSpPr>
        <p:spPr>
          <a:xfrm>
            <a:off x="381000" y="1098352"/>
            <a:ext cx="7848600" cy="3415606"/>
          </a:xfrm>
        </p:spPr>
        <p:txBody>
          <a:bodyPr/>
          <a:lstStyle/>
          <a:p>
            <a:r>
              <a:rPr lang="en-US" dirty="0"/>
              <a:t>Try to do whatever operations you can in a set based operation</a:t>
            </a:r>
          </a:p>
          <a:p>
            <a:r>
              <a:rPr lang="en-US" dirty="0"/>
              <a:t>This is what relational databases are GOOD AT!</a:t>
            </a:r>
          </a:p>
          <a:p>
            <a:r>
              <a:rPr lang="en-US" dirty="0"/>
              <a:t>If you absolutely need row by row operations use a cursor</a:t>
            </a:r>
          </a:p>
          <a:p>
            <a:pPr lvl="2"/>
            <a:r>
              <a:rPr lang="en-US" dirty="0"/>
              <a:t>Cursors give you more options and control</a:t>
            </a:r>
          </a:p>
          <a:p>
            <a:pPr lvl="2"/>
            <a:r>
              <a:rPr lang="en-US" dirty="0"/>
              <a:t>But you should try and use a set based operation</a:t>
            </a:r>
          </a:p>
        </p:txBody>
      </p:sp>
    </p:spTree>
    <p:extLst>
      <p:ext uri="{BB962C8B-B14F-4D97-AF65-F5344CB8AC3E}">
        <p14:creationId xmlns:p14="http://schemas.microsoft.com/office/powerpoint/2010/main" val="212751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p:txBody>
          <a:bodyPr/>
          <a:lstStyle/>
          <a:p>
            <a:pPr eaLnBrk="1" hangingPunct="1">
              <a:defRPr/>
            </a:pPr>
            <a:r>
              <a:rPr lang="en-US" dirty="0"/>
              <a:t>Options in Lieu of Cursors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685854" y="1098352"/>
            <a:ext cx="3522762" cy="3415606"/>
          </a:xfrm>
        </p:spPr>
        <p:txBody>
          <a:bodyPr/>
          <a:lstStyle/>
          <a:p>
            <a:pPr eaLnBrk="1" hangingPunct="1"/>
            <a:r>
              <a:rPr lang="en-US" altLang="en-US" dirty="0"/>
              <a:t>Set-based operations are your friends—know all the range of join operations</a:t>
            </a:r>
          </a:p>
          <a:p>
            <a:pPr eaLnBrk="1" hangingPunct="1"/>
            <a:r>
              <a:rPr lang="en-US" altLang="en-US" dirty="0"/>
              <a:t>Understand temp tables</a:t>
            </a:r>
          </a:p>
          <a:p>
            <a:pPr eaLnBrk="1" hangingPunct="1"/>
            <a:r>
              <a:rPr lang="en-US" altLang="en-US" dirty="0"/>
              <a:t>Table Valued Functions and parameters</a:t>
            </a:r>
          </a:p>
        </p:txBody>
      </p:sp>
      <p:pic>
        <p:nvPicPr>
          <p:cNvPr id="3" name="Picture 2">
            <a:extLst>
              <a:ext uri="{FF2B5EF4-FFF2-40B4-BE49-F238E27FC236}">
                <a16:creationId xmlns:a16="http://schemas.microsoft.com/office/drawing/2014/main" id="{4FA0CD71-B9C0-DD40-8563-4040A565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565" y="1229234"/>
            <a:ext cx="3153841" cy="3153841"/>
          </a:xfrm>
          <a:prstGeom prst="ellipse">
            <a:avLst/>
          </a:prstGeom>
        </p:spPr>
      </p:pic>
    </p:spTree>
    <p:extLst>
      <p:ext uri="{BB962C8B-B14F-4D97-AF65-F5344CB8AC3E}">
        <p14:creationId xmlns:p14="http://schemas.microsoft.com/office/powerpoint/2010/main" val="276373764"/>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EE6-7746-704F-B1F7-8728DAD80AD0}"/>
              </a:ext>
            </a:extLst>
          </p:cNvPr>
          <p:cNvSpPr>
            <a:spLocks noGrp="1"/>
          </p:cNvSpPr>
          <p:nvPr>
            <p:ph type="title"/>
          </p:nvPr>
        </p:nvSpPr>
        <p:spPr>
          <a:xfrm>
            <a:off x="381000" y="409922"/>
            <a:ext cx="7100047" cy="522387"/>
          </a:xfrm>
        </p:spPr>
        <p:txBody>
          <a:bodyPr>
            <a:normAutofit fontScale="90000"/>
          </a:bodyPr>
          <a:lstStyle/>
          <a:p>
            <a:r>
              <a:rPr lang="en-US" dirty="0"/>
              <a:t>Other Options</a:t>
            </a:r>
          </a:p>
        </p:txBody>
      </p:sp>
      <p:sp>
        <p:nvSpPr>
          <p:cNvPr id="3" name="Content Placeholder 2">
            <a:extLst>
              <a:ext uri="{FF2B5EF4-FFF2-40B4-BE49-F238E27FC236}">
                <a16:creationId xmlns:a16="http://schemas.microsoft.com/office/drawing/2014/main" id="{70B03FF6-0C2D-3242-BA67-AAF7A69C4FF0}"/>
              </a:ext>
            </a:extLst>
          </p:cNvPr>
          <p:cNvSpPr>
            <a:spLocks noGrp="1"/>
          </p:cNvSpPr>
          <p:nvPr>
            <p:ph idx="1"/>
          </p:nvPr>
        </p:nvSpPr>
        <p:spPr>
          <a:xfrm>
            <a:off x="4756825" y="1098352"/>
            <a:ext cx="3472775" cy="3415606"/>
          </a:xfrm>
        </p:spPr>
        <p:txBody>
          <a:bodyPr/>
          <a:lstStyle/>
          <a:p>
            <a:r>
              <a:rPr lang="en-US" dirty="0"/>
              <a:t>Consider doing things at application tier</a:t>
            </a:r>
          </a:p>
          <a:p>
            <a:r>
              <a:rPr lang="en-US" dirty="0"/>
              <a:t>AFTER, filtering down to the narrow set of data you need to use</a:t>
            </a:r>
          </a:p>
          <a:p>
            <a:r>
              <a:rPr lang="en-US" dirty="0"/>
              <a:t>Row by Row operations are always a bad thing</a:t>
            </a:r>
          </a:p>
        </p:txBody>
      </p:sp>
      <p:pic>
        <p:nvPicPr>
          <p:cNvPr id="5" name="Picture 4">
            <a:extLst>
              <a:ext uri="{FF2B5EF4-FFF2-40B4-BE49-F238E27FC236}">
                <a16:creationId xmlns:a16="http://schemas.microsoft.com/office/drawing/2014/main" id="{8154D1A2-5096-FA44-AF33-7EB0C57A7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17" y="1487116"/>
            <a:ext cx="3429000" cy="2286000"/>
          </a:xfrm>
          <a:prstGeom prst="ellipse">
            <a:avLst/>
          </a:prstGeom>
        </p:spPr>
      </p:pic>
    </p:spTree>
    <p:extLst>
      <p:ext uri="{BB962C8B-B14F-4D97-AF65-F5344CB8AC3E}">
        <p14:creationId xmlns:p14="http://schemas.microsoft.com/office/powerpoint/2010/main" val="161489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809554" y="3659620"/>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Why Scalar UDFs are Expensive*</a:t>
            </a:r>
          </a:p>
          <a:p>
            <a:pPr algn="ctr" defTabSz="482186" eaLnBrk="1" hangingPunct="1"/>
            <a:endParaRPr lang="en-US" altLang="en-US" sz="2426" dirty="0">
              <a:solidFill>
                <a:srgbClr val="818181"/>
              </a:solidFill>
              <a:latin typeface="M Avenir Medium" charset="0"/>
              <a:ea typeface="ＭＳ Ｐゴシック" panose="020B0600070205080204" pitchFamily="34" charset="-128"/>
              <a:sym typeface="M Avenir Medium" charset="0"/>
            </a:endParaRPr>
          </a:p>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*This sucks far less in SQL Server 2019</a:t>
            </a:r>
          </a:p>
          <a:p>
            <a:pPr algn="ctr" defTabSz="482186" eaLnBrk="1" hangingPunct="1"/>
            <a:endParaRPr lang="en-US" altLang="en-US" sz="2426" dirty="0">
              <a:solidFill>
                <a:srgbClr val="818181"/>
              </a:solidFill>
              <a:latin typeface="M Avenir Medium" charset="0"/>
              <a:ea typeface="ＭＳ Ｐゴシック" panose="020B0600070205080204" pitchFamily="34" charset="-128"/>
              <a:sym typeface="M Avenir Medium" charset="0"/>
            </a:endParaRP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What Not To Do With SQL Server</a:t>
            </a:r>
          </a:p>
        </p:txBody>
      </p:sp>
    </p:spTree>
    <p:extLst>
      <p:ext uri="{BB962C8B-B14F-4D97-AF65-F5344CB8AC3E}">
        <p14:creationId xmlns:p14="http://schemas.microsoft.com/office/powerpoint/2010/main" val="172940216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p:txBody>
          <a:bodyPr/>
          <a:lstStyle/>
          <a:p>
            <a:pPr eaLnBrk="1" hangingPunct="1">
              <a:defRPr/>
            </a:pPr>
            <a:r>
              <a:rPr lang="en-US" dirty="0"/>
              <a:t>Scalar User-Defined Functions Can Be Evil</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685854" y="1098352"/>
            <a:ext cx="3522762" cy="3415606"/>
          </a:xfrm>
        </p:spPr>
        <p:txBody>
          <a:bodyPr/>
          <a:lstStyle/>
          <a:p>
            <a:pPr eaLnBrk="1" hangingPunct="1"/>
            <a:r>
              <a:rPr lang="en-US" altLang="en-US" dirty="0"/>
              <a:t>Single threaded operations</a:t>
            </a:r>
          </a:p>
          <a:p>
            <a:pPr eaLnBrk="1" hangingPunct="1"/>
            <a:r>
              <a:rPr lang="en-US" altLang="en-US" dirty="0"/>
              <a:t>Interpreted for Every Call</a:t>
            </a:r>
          </a:p>
          <a:p>
            <a:pPr eaLnBrk="1" hangingPunct="1"/>
            <a:r>
              <a:rPr lang="en-US" altLang="en-US" dirty="0"/>
              <a:t>Challenging to troubleshoot</a:t>
            </a:r>
          </a:p>
          <a:p>
            <a:pPr marL="0" indent="0">
              <a:buNone/>
            </a:pPr>
            <a:endParaRPr lang="en-US" altLang="en-US" dirty="0"/>
          </a:p>
        </p:txBody>
      </p:sp>
      <p:pic>
        <p:nvPicPr>
          <p:cNvPr id="3" name="Picture 2">
            <a:extLst>
              <a:ext uri="{FF2B5EF4-FFF2-40B4-BE49-F238E27FC236}">
                <a16:creationId xmlns:a16="http://schemas.microsoft.com/office/drawing/2014/main" id="{4FA0CD71-B9C0-DD40-8563-4040A565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565" y="1229234"/>
            <a:ext cx="3153841" cy="3153841"/>
          </a:xfrm>
          <a:prstGeom prst="ellipse">
            <a:avLst/>
          </a:prstGeom>
        </p:spPr>
      </p:pic>
    </p:spTree>
    <p:extLst>
      <p:ext uri="{BB962C8B-B14F-4D97-AF65-F5344CB8AC3E}">
        <p14:creationId xmlns:p14="http://schemas.microsoft.com/office/powerpoint/2010/main" val="374410369"/>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EE6-7746-704F-B1F7-8728DAD80AD0}"/>
              </a:ext>
            </a:extLst>
          </p:cNvPr>
          <p:cNvSpPr>
            <a:spLocks noGrp="1"/>
          </p:cNvSpPr>
          <p:nvPr>
            <p:ph type="title"/>
          </p:nvPr>
        </p:nvSpPr>
        <p:spPr>
          <a:xfrm>
            <a:off x="381000" y="409922"/>
            <a:ext cx="7100047" cy="522387"/>
          </a:xfrm>
        </p:spPr>
        <p:txBody>
          <a:bodyPr>
            <a:normAutofit fontScale="90000"/>
          </a:bodyPr>
          <a:lstStyle/>
          <a:p>
            <a:r>
              <a:rPr lang="en-US" dirty="0"/>
              <a:t>Other Options</a:t>
            </a:r>
          </a:p>
        </p:txBody>
      </p:sp>
      <p:sp>
        <p:nvSpPr>
          <p:cNvPr id="3" name="Content Placeholder 2">
            <a:extLst>
              <a:ext uri="{FF2B5EF4-FFF2-40B4-BE49-F238E27FC236}">
                <a16:creationId xmlns:a16="http://schemas.microsoft.com/office/drawing/2014/main" id="{70B03FF6-0C2D-3242-BA67-AAF7A69C4FF0}"/>
              </a:ext>
            </a:extLst>
          </p:cNvPr>
          <p:cNvSpPr>
            <a:spLocks noGrp="1"/>
          </p:cNvSpPr>
          <p:nvPr>
            <p:ph idx="1"/>
          </p:nvPr>
        </p:nvSpPr>
        <p:spPr>
          <a:xfrm>
            <a:off x="4756825" y="1098352"/>
            <a:ext cx="3472775" cy="3415606"/>
          </a:xfrm>
        </p:spPr>
        <p:txBody>
          <a:bodyPr/>
          <a:lstStyle/>
          <a:p>
            <a:r>
              <a:rPr lang="en-US" dirty="0"/>
              <a:t>CLR Functions (security)</a:t>
            </a:r>
          </a:p>
          <a:p>
            <a:r>
              <a:rPr lang="en-US" dirty="0"/>
              <a:t>Put code in-line </a:t>
            </a:r>
          </a:p>
          <a:p>
            <a:r>
              <a:rPr lang="en-US" dirty="0"/>
              <a:t>Table Valued Functions (our </a:t>
            </a:r>
            <a:r>
              <a:rPr lang="en-US"/>
              <a:t>good option)</a:t>
            </a:r>
            <a:endParaRPr lang="en-US" dirty="0"/>
          </a:p>
        </p:txBody>
      </p:sp>
      <p:pic>
        <p:nvPicPr>
          <p:cNvPr id="5" name="Picture 4">
            <a:extLst>
              <a:ext uri="{FF2B5EF4-FFF2-40B4-BE49-F238E27FC236}">
                <a16:creationId xmlns:a16="http://schemas.microsoft.com/office/drawing/2014/main" id="{8154D1A2-5096-FA44-AF33-7EB0C57A7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17" y="1487116"/>
            <a:ext cx="3429000" cy="2286000"/>
          </a:xfrm>
          <a:prstGeom prst="ellipse">
            <a:avLst/>
          </a:prstGeom>
        </p:spPr>
      </p:pic>
    </p:spTree>
    <p:extLst>
      <p:ext uri="{BB962C8B-B14F-4D97-AF65-F5344CB8AC3E}">
        <p14:creationId xmlns:p14="http://schemas.microsoft.com/office/powerpoint/2010/main" val="178259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p:txBody>
          <a:bodyPr/>
          <a:lstStyle/>
          <a:p>
            <a:pPr eaLnBrk="1" hangingPunct="1">
              <a:defRPr/>
            </a:pPr>
            <a:r>
              <a:rPr lang="en-US" dirty="0"/>
              <a:t>Views—What’s the Problem?</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685854" y="1098352"/>
            <a:ext cx="3522762" cy="3415606"/>
          </a:xfrm>
        </p:spPr>
        <p:txBody>
          <a:bodyPr/>
          <a:lstStyle/>
          <a:p>
            <a:pPr eaLnBrk="1" hangingPunct="1"/>
            <a:r>
              <a:rPr lang="en-US" altLang="en-US" dirty="0"/>
              <a:t>Views are simply saved queries, or virtual tables</a:t>
            </a:r>
          </a:p>
          <a:p>
            <a:pPr eaLnBrk="1" hangingPunct="1"/>
            <a:r>
              <a:rPr lang="en-US" altLang="en-US" dirty="0"/>
              <a:t>Views can perform well</a:t>
            </a:r>
          </a:p>
          <a:p>
            <a:pPr eaLnBrk="1" hangingPunct="1"/>
            <a:r>
              <a:rPr lang="en-US" altLang="en-US" dirty="0"/>
              <a:t>Views can be indexed, those views are quite different</a:t>
            </a:r>
          </a:p>
          <a:p>
            <a:pPr eaLnBrk="1" hangingPunct="1"/>
            <a:r>
              <a:rPr lang="en-US" altLang="en-US" dirty="0"/>
              <a:t>Challenging to troubleshoot performance</a:t>
            </a:r>
          </a:p>
          <a:p>
            <a:pPr marL="0" indent="0">
              <a:buNone/>
            </a:pPr>
            <a:endParaRPr lang="en-US" altLang="en-US" dirty="0"/>
          </a:p>
        </p:txBody>
      </p:sp>
      <p:pic>
        <p:nvPicPr>
          <p:cNvPr id="3" name="Picture 2">
            <a:extLst>
              <a:ext uri="{FF2B5EF4-FFF2-40B4-BE49-F238E27FC236}">
                <a16:creationId xmlns:a16="http://schemas.microsoft.com/office/drawing/2014/main" id="{4FA0CD71-B9C0-DD40-8563-4040A565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565" y="1270417"/>
            <a:ext cx="3153841" cy="2630774"/>
          </a:xfrm>
          <a:prstGeom prst="ellipse">
            <a:avLst/>
          </a:prstGeom>
        </p:spPr>
      </p:pic>
    </p:spTree>
    <p:extLst>
      <p:ext uri="{BB962C8B-B14F-4D97-AF65-F5344CB8AC3E}">
        <p14:creationId xmlns:p14="http://schemas.microsoft.com/office/powerpoint/2010/main" val="1823932009"/>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EE6-7746-704F-B1F7-8728DAD80AD0}"/>
              </a:ext>
            </a:extLst>
          </p:cNvPr>
          <p:cNvSpPr>
            <a:spLocks noGrp="1"/>
          </p:cNvSpPr>
          <p:nvPr>
            <p:ph type="title"/>
          </p:nvPr>
        </p:nvSpPr>
        <p:spPr>
          <a:xfrm>
            <a:off x="381000" y="409922"/>
            <a:ext cx="7100047" cy="522387"/>
          </a:xfrm>
        </p:spPr>
        <p:txBody>
          <a:bodyPr>
            <a:normAutofit fontScale="90000"/>
          </a:bodyPr>
          <a:lstStyle/>
          <a:p>
            <a:r>
              <a:rPr lang="en-US" dirty="0"/>
              <a:t>Nested Views</a:t>
            </a:r>
          </a:p>
        </p:txBody>
      </p:sp>
      <p:sp>
        <p:nvSpPr>
          <p:cNvPr id="3" name="Content Placeholder 2">
            <a:extLst>
              <a:ext uri="{FF2B5EF4-FFF2-40B4-BE49-F238E27FC236}">
                <a16:creationId xmlns:a16="http://schemas.microsoft.com/office/drawing/2014/main" id="{70B03FF6-0C2D-3242-BA67-AAF7A69C4FF0}"/>
              </a:ext>
            </a:extLst>
          </p:cNvPr>
          <p:cNvSpPr>
            <a:spLocks noGrp="1"/>
          </p:cNvSpPr>
          <p:nvPr>
            <p:ph idx="1"/>
          </p:nvPr>
        </p:nvSpPr>
        <p:spPr>
          <a:xfrm>
            <a:off x="4756825" y="1098352"/>
            <a:ext cx="3472775" cy="3415606"/>
          </a:xfrm>
        </p:spPr>
        <p:txBody>
          <a:bodyPr/>
          <a:lstStyle/>
          <a:p>
            <a:r>
              <a:rPr lang="en-US" dirty="0"/>
              <a:t>You built a single view</a:t>
            </a:r>
          </a:p>
          <a:p>
            <a:r>
              <a:rPr lang="en-US" dirty="0"/>
              <a:t>Another developer saw it, and used it in their view</a:t>
            </a:r>
          </a:p>
          <a:p>
            <a:r>
              <a:rPr lang="en-US" dirty="0"/>
              <a:t>Soon, you are eight deep in nested views</a:t>
            </a:r>
          </a:p>
          <a:p>
            <a:r>
              <a:rPr lang="en-US" dirty="0"/>
              <a:t>Troubleshooting query performance becomes a nightmare</a:t>
            </a:r>
          </a:p>
        </p:txBody>
      </p:sp>
      <p:pic>
        <p:nvPicPr>
          <p:cNvPr id="5" name="Picture 4">
            <a:extLst>
              <a:ext uri="{FF2B5EF4-FFF2-40B4-BE49-F238E27FC236}">
                <a16:creationId xmlns:a16="http://schemas.microsoft.com/office/drawing/2014/main" id="{8154D1A2-5096-FA44-AF33-7EB0C57A7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17" y="1487116"/>
            <a:ext cx="3048000" cy="2286000"/>
          </a:xfrm>
          <a:prstGeom prst="ellipse">
            <a:avLst/>
          </a:prstGeom>
        </p:spPr>
      </p:pic>
    </p:spTree>
    <p:extLst>
      <p:ext uri="{BB962C8B-B14F-4D97-AF65-F5344CB8AC3E}">
        <p14:creationId xmlns:p14="http://schemas.microsoft.com/office/powerpoint/2010/main" val="323998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09CD-6662-0042-BB86-3F9451A22393}"/>
              </a:ext>
            </a:extLst>
          </p:cNvPr>
          <p:cNvSpPr>
            <a:spLocks noGrp="1"/>
          </p:cNvSpPr>
          <p:nvPr>
            <p:ph type="title"/>
          </p:nvPr>
        </p:nvSpPr>
        <p:spPr/>
        <p:txBody>
          <a:bodyPr/>
          <a:lstStyle/>
          <a:p>
            <a:r>
              <a:rPr lang="en-US" dirty="0"/>
              <a:t>Alternatives to Views</a:t>
            </a:r>
          </a:p>
        </p:txBody>
      </p:sp>
      <p:sp>
        <p:nvSpPr>
          <p:cNvPr id="6" name="Content Placeholder 5">
            <a:extLst>
              <a:ext uri="{FF2B5EF4-FFF2-40B4-BE49-F238E27FC236}">
                <a16:creationId xmlns:a16="http://schemas.microsoft.com/office/drawing/2014/main" id="{865A7F7B-B597-6D4E-B275-0AD0C3F6873E}"/>
              </a:ext>
            </a:extLst>
          </p:cNvPr>
          <p:cNvSpPr>
            <a:spLocks noGrp="1"/>
          </p:cNvSpPr>
          <p:nvPr>
            <p:ph idx="1"/>
          </p:nvPr>
        </p:nvSpPr>
        <p:spPr>
          <a:xfrm>
            <a:off x="326037" y="1098352"/>
            <a:ext cx="7903564" cy="3415606"/>
          </a:xfrm>
        </p:spPr>
        <p:txBody>
          <a:bodyPr/>
          <a:lstStyle/>
          <a:p>
            <a:r>
              <a:rPr lang="en-US" dirty="0"/>
              <a:t>Most of the time you want to build a view, you should really build a stored procedure</a:t>
            </a:r>
          </a:p>
          <a:p>
            <a:r>
              <a:rPr lang="en-US" dirty="0"/>
              <a:t>Views should be limited to a single, well tuned query, that is run regularly, and even then the lack of parameters makes them challenging</a:t>
            </a:r>
          </a:p>
          <a:p>
            <a:r>
              <a:rPr lang="en-US" dirty="0"/>
              <a:t>The parameter support in stored procedures makes them a much better solution for reports</a:t>
            </a:r>
          </a:p>
        </p:txBody>
      </p:sp>
    </p:spTree>
    <p:extLst>
      <p:ext uri="{BB962C8B-B14F-4D97-AF65-F5344CB8AC3E}">
        <p14:creationId xmlns:p14="http://schemas.microsoft.com/office/powerpoint/2010/main" val="185949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Why Stored Procedures are Better than Views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What Not To Do With SQL Server</a:t>
            </a:r>
          </a:p>
        </p:txBody>
      </p:sp>
    </p:spTree>
    <p:extLst>
      <p:ext uri="{BB962C8B-B14F-4D97-AF65-F5344CB8AC3E}">
        <p14:creationId xmlns:p14="http://schemas.microsoft.com/office/powerpoint/2010/main" val="401050116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Introducing Query Plans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Query Execution</a:t>
            </a:r>
          </a:p>
        </p:txBody>
      </p:sp>
    </p:spTree>
    <p:extLst>
      <p:ext uri="{BB962C8B-B14F-4D97-AF65-F5344CB8AC3E}">
        <p14:creationId xmlns:p14="http://schemas.microsoft.com/office/powerpoint/2010/main" val="66485383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0F2F22-20B0-4447-97FF-5BEED3EAF8E4}"/>
              </a:ext>
            </a:extLst>
          </p:cNvPr>
          <p:cNvSpPr>
            <a:spLocks noGrp="1"/>
          </p:cNvSpPr>
          <p:nvPr>
            <p:ph type="title"/>
          </p:nvPr>
        </p:nvSpPr>
        <p:spPr/>
        <p:txBody>
          <a:bodyPr/>
          <a:lstStyle/>
          <a:p>
            <a:r>
              <a:rPr lang="en-US" dirty="0"/>
              <a:t>Stored Procedures versus Views</a:t>
            </a:r>
          </a:p>
        </p:txBody>
      </p:sp>
      <p:sp>
        <p:nvSpPr>
          <p:cNvPr id="8" name="Text Placeholder 7">
            <a:extLst>
              <a:ext uri="{FF2B5EF4-FFF2-40B4-BE49-F238E27FC236}">
                <a16:creationId xmlns:a16="http://schemas.microsoft.com/office/drawing/2014/main" id="{28071417-855E-004A-B3CA-72ED0EEC56D4}"/>
              </a:ext>
            </a:extLst>
          </p:cNvPr>
          <p:cNvSpPr>
            <a:spLocks noGrp="1"/>
          </p:cNvSpPr>
          <p:nvPr>
            <p:ph type="body" idx="1"/>
          </p:nvPr>
        </p:nvSpPr>
        <p:spPr/>
        <p:txBody>
          <a:bodyPr/>
          <a:lstStyle/>
          <a:p>
            <a:r>
              <a:rPr lang="en-US" dirty="0"/>
              <a:t>Stored Procedures</a:t>
            </a:r>
          </a:p>
        </p:txBody>
      </p:sp>
      <p:sp>
        <p:nvSpPr>
          <p:cNvPr id="12" name="Content Placeholder 11">
            <a:extLst>
              <a:ext uri="{FF2B5EF4-FFF2-40B4-BE49-F238E27FC236}">
                <a16:creationId xmlns:a16="http://schemas.microsoft.com/office/drawing/2014/main" id="{91D0E1C5-6C4B-8F4D-BEE5-3C9194D95C50}"/>
              </a:ext>
            </a:extLst>
          </p:cNvPr>
          <p:cNvSpPr>
            <a:spLocks noGrp="1"/>
          </p:cNvSpPr>
          <p:nvPr>
            <p:ph sz="half" idx="2"/>
          </p:nvPr>
        </p:nvSpPr>
        <p:spPr/>
        <p:txBody>
          <a:bodyPr/>
          <a:lstStyle/>
          <a:p>
            <a:r>
              <a:rPr lang="en-US" dirty="0"/>
              <a:t>Can Accept Parameters</a:t>
            </a:r>
          </a:p>
          <a:p>
            <a:r>
              <a:rPr lang="en-US" dirty="0"/>
              <a:t>You can build in conditional logic, easily</a:t>
            </a:r>
          </a:p>
          <a:p>
            <a:r>
              <a:rPr lang="en-US" dirty="0"/>
              <a:t>Can modify tables</a:t>
            </a:r>
          </a:p>
          <a:p>
            <a:r>
              <a:rPr lang="en-US" dirty="0"/>
              <a:t>Better compilation performance</a:t>
            </a:r>
          </a:p>
          <a:p>
            <a:pPr marL="0" indent="0">
              <a:buNone/>
            </a:pPr>
            <a:endParaRPr lang="en-US" dirty="0"/>
          </a:p>
        </p:txBody>
      </p:sp>
      <p:sp>
        <p:nvSpPr>
          <p:cNvPr id="13" name="Text Placeholder 12">
            <a:extLst>
              <a:ext uri="{FF2B5EF4-FFF2-40B4-BE49-F238E27FC236}">
                <a16:creationId xmlns:a16="http://schemas.microsoft.com/office/drawing/2014/main" id="{216AD3E2-518A-3D46-8D0F-B960E50EE8BC}"/>
              </a:ext>
            </a:extLst>
          </p:cNvPr>
          <p:cNvSpPr>
            <a:spLocks noGrp="1"/>
          </p:cNvSpPr>
          <p:nvPr>
            <p:ph type="body" sz="quarter" idx="3"/>
          </p:nvPr>
        </p:nvSpPr>
        <p:spPr>
          <a:xfrm>
            <a:off x="4793160" y="1260872"/>
            <a:ext cx="3887391" cy="617934"/>
          </a:xfrm>
        </p:spPr>
        <p:txBody>
          <a:bodyPr/>
          <a:lstStyle/>
          <a:p>
            <a:r>
              <a:rPr lang="en-US" dirty="0"/>
              <a:t>Views</a:t>
            </a:r>
          </a:p>
        </p:txBody>
      </p:sp>
      <p:sp>
        <p:nvSpPr>
          <p:cNvPr id="14" name="Content Placeholder 13">
            <a:extLst>
              <a:ext uri="{FF2B5EF4-FFF2-40B4-BE49-F238E27FC236}">
                <a16:creationId xmlns:a16="http://schemas.microsoft.com/office/drawing/2014/main" id="{74E3278A-4F34-DC4F-9A22-39C7AC4405CF}"/>
              </a:ext>
            </a:extLst>
          </p:cNvPr>
          <p:cNvSpPr>
            <a:spLocks noGrp="1"/>
          </p:cNvSpPr>
          <p:nvPr>
            <p:ph sz="quarter" idx="4"/>
          </p:nvPr>
        </p:nvSpPr>
        <p:spPr>
          <a:xfrm>
            <a:off x="4716016" y="1878806"/>
            <a:ext cx="4041681" cy="2963540"/>
          </a:xfrm>
        </p:spPr>
        <p:txBody>
          <a:bodyPr/>
          <a:lstStyle/>
          <a:p>
            <a:r>
              <a:rPr lang="en-US" dirty="0"/>
              <a:t>Does not accept parameters</a:t>
            </a:r>
          </a:p>
          <a:p>
            <a:r>
              <a:rPr lang="en-US" dirty="0"/>
              <a:t>Can only contain one single select statement </a:t>
            </a:r>
          </a:p>
          <a:p>
            <a:r>
              <a:rPr lang="en-US" dirty="0"/>
              <a:t>Cannot directly modify tables</a:t>
            </a:r>
          </a:p>
        </p:txBody>
      </p:sp>
    </p:spTree>
    <p:extLst>
      <p:ext uri="{BB962C8B-B14F-4D97-AF65-F5344CB8AC3E}">
        <p14:creationId xmlns:p14="http://schemas.microsoft.com/office/powerpoint/2010/main" val="3476908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73F9E8-19BA-D746-A03A-1F9EFACF5610}"/>
              </a:ext>
            </a:extLst>
          </p:cNvPr>
          <p:cNvSpPr>
            <a:spLocks noGrp="1"/>
          </p:cNvSpPr>
          <p:nvPr>
            <p:ph type="title"/>
          </p:nvPr>
        </p:nvSpPr>
        <p:spPr/>
        <p:txBody>
          <a:bodyPr/>
          <a:lstStyle/>
          <a:p>
            <a:r>
              <a:rPr lang="en-US" dirty="0"/>
              <a:t>What to Do?</a:t>
            </a:r>
          </a:p>
        </p:txBody>
      </p:sp>
      <p:sp>
        <p:nvSpPr>
          <p:cNvPr id="8" name="Content Placeholder 7">
            <a:extLst>
              <a:ext uri="{FF2B5EF4-FFF2-40B4-BE49-F238E27FC236}">
                <a16:creationId xmlns:a16="http://schemas.microsoft.com/office/drawing/2014/main" id="{E2D581E9-B366-0E4F-B400-ECE0FF4A0F8A}"/>
              </a:ext>
            </a:extLst>
          </p:cNvPr>
          <p:cNvSpPr>
            <a:spLocks noGrp="1"/>
          </p:cNvSpPr>
          <p:nvPr>
            <p:ph idx="1"/>
          </p:nvPr>
        </p:nvSpPr>
        <p:spPr/>
        <p:txBody>
          <a:bodyPr/>
          <a:lstStyle/>
          <a:p>
            <a:r>
              <a:rPr lang="en-US" dirty="0"/>
              <a:t>Use views when you have a single optimized query you need to run frequently</a:t>
            </a:r>
          </a:p>
          <a:p>
            <a:r>
              <a:rPr lang="en-US" dirty="0"/>
              <a:t>Procedures should always be used as complexity increases</a:t>
            </a:r>
          </a:p>
          <a:p>
            <a:r>
              <a:rPr lang="en-US" dirty="0"/>
              <a:t>Parametrization means you will have more consistent execution.</a:t>
            </a:r>
          </a:p>
        </p:txBody>
      </p:sp>
      <p:pic>
        <p:nvPicPr>
          <p:cNvPr id="10" name="Picture 9">
            <a:extLst>
              <a:ext uri="{FF2B5EF4-FFF2-40B4-BE49-F238E27FC236}">
                <a16:creationId xmlns:a16="http://schemas.microsoft.com/office/drawing/2014/main" id="{07C8C8CD-11A7-114B-A103-0A2B241B5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3000970"/>
            <a:ext cx="3355675" cy="1926158"/>
          </a:xfrm>
          <a:prstGeom prst="ellipse">
            <a:avLst/>
          </a:prstGeom>
        </p:spPr>
      </p:pic>
    </p:spTree>
    <p:extLst>
      <p:ext uri="{BB962C8B-B14F-4D97-AF65-F5344CB8AC3E}">
        <p14:creationId xmlns:p14="http://schemas.microsoft.com/office/powerpoint/2010/main" val="355489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The Importance of Data Types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Datatypes and Design</a:t>
            </a:r>
          </a:p>
        </p:txBody>
      </p:sp>
    </p:spTree>
    <p:extLst>
      <p:ext uri="{BB962C8B-B14F-4D97-AF65-F5344CB8AC3E}">
        <p14:creationId xmlns:p14="http://schemas.microsoft.com/office/powerpoint/2010/main" val="37338077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p:txBody>
          <a:bodyPr/>
          <a:lstStyle/>
          <a:p>
            <a:pPr eaLnBrk="1" hangingPunct="1">
              <a:defRPr/>
            </a:pPr>
            <a:r>
              <a:rPr lang="en-US" dirty="0"/>
              <a:t>Data Types are Important</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685854" y="1098352"/>
            <a:ext cx="3522762" cy="3415606"/>
          </a:xfrm>
        </p:spPr>
        <p:txBody>
          <a:bodyPr/>
          <a:lstStyle/>
          <a:p>
            <a:pPr eaLnBrk="1" hangingPunct="1"/>
            <a:r>
              <a:rPr lang="en-US" altLang="en-US" dirty="0"/>
              <a:t>Good performance starts with good database design</a:t>
            </a:r>
          </a:p>
          <a:p>
            <a:pPr eaLnBrk="1" hangingPunct="1"/>
            <a:r>
              <a:rPr lang="en-US" altLang="en-US" dirty="0"/>
              <a:t>Data types influence space use, log use, index and table size</a:t>
            </a:r>
          </a:p>
          <a:p>
            <a:pPr eaLnBrk="1" hangingPunct="1"/>
            <a:r>
              <a:rPr lang="en-US" altLang="en-US" dirty="0"/>
              <a:t>Temptation may be to use smallest datatypes—use the best</a:t>
            </a:r>
          </a:p>
          <a:p>
            <a:pPr marL="0" indent="0">
              <a:buNone/>
            </a:pPr>
            <a:endParaRPr lang="en-US" altLang="en-US" dirty="0"/>
          </a:p>
        </p:txBody>
      </p:sp>
      <p:pic>
        <p:nvPicPr>
          <p:cNvPr id="3" name="Picture 2">
            <a:extLst>
              <a:ext uri="{FF2B5EF4-FFF2-40B4-BE49-F238E27FC236}">
                <a16:creationId xmlns:a16="http://schemas.microsoft.com/office/drawing/2014/main" id="{4FA0CD71-B9C0-DD40-8563-4040A5650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565" y="1270417"/>
            <a:ext cx="3153841" cy="2630774"/>
          </a:xfrm>
          <a:prstGeom prst="ellipse">
            <a:avLst/>
          </a:prstGeom>
        </p:spPr>
      </p:pic>
    </p:spTree>
    <p:extLst>
      <p:ext uri="{BB962C8B-B14F-4D97-AF65-F5344CB8AC3E}">
        <p14:creationId xmlns:p14="http://schemas.microsoft.com/office/powerpoint/2010/main" val="989247162"/>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E418-CE7B-E24D-A392-4E44C0BC2ECD}"/>
              </a:ext>
            </a:extLst>
          </p:cNvPr>
          <p:cNvSpPr>
            <a:spLocks noGrp="1"/>
          </p:cNvSpPr>
          <p:nvPr>
            <p:ph type="title"/>
          </p:nvPr>
        </p:nvSpPr>
        <p:spPr/>
        <p:txBody>
          <a:bodyPr/>
          <a:lstStyle/>
          <a:p>
            <a:r>
              <a:rPr lang="en-US" dirty="0"/>
              <a:t>SQL Server Data Types</a:t>
            </a:r>
          </a:p>
        </p:txBody>
      </p:sp>
      <p:sp>
        <p:nvSpPr>
          <p:cNvPr id="3" name="Content Placeholder 2">
            <a:extLst>
              <a:ext uri="{FF2B5EF4-FFF2-40B4-BE49-F238E27FC236}">
                <a16:creationId xmlns:a16="http://schemas.microsoft.com/office/drawing/2014/main" id="{BA65C589-CACE-0F4F-B27D-D60B96B3CC99}"/>
              </a:ext>
            </a:extLst>
          </p:cNvPr>
          <p:cNvSpPr>
            <a:spLocks noGrp="1"/>
          </p:cNvSpPr>
          <p:nvPr>
            <p:ph idx="1"/>
          </p:nvPr>
        </p:nvSpPr>
        <p:spPr>
          <a:xfrm>
            <a:off x="65582" y="1109595"/>
            <a:ext cx="8186503" cy="3415606"/>
          </a:xfrm>
        </p:spPr>
        <p:txBody>
          <a:bodyPr/>
          <a:lstStyle/>
          <a:p>
            <a:r>
              <a:rPr lang="en-US" dirty="0"/>
              <a:t>CHAR, NCHAR, VARCHAR, NVARCHAR – Text Fields</a:t>
            </a:r>
          </a:p>
          <a:p>
            <a:r>
              <a:rPr lang="en-US" dirty="0"/>
              <a:t>BIGINT, INT, SMALLINT, TINYINT, DECIMAL, NUMERIC, MONEY – Numbers</a:t>
            </a:r>
          </a:p>
          <a:p>
            <a:r>
              <a:rPr lang="en-US" dirty="0"/>
              <a:t>DATE, DATETIMEOFFSET, DATETIME, DATETIME2, SMALLDATETIME, TIME—Date and Time</a:t>
            </a:r>
          </a:p>
          <a:p>
            <a:r>
              <a:rPr lang="en-US" dirty="0"/>
              <a:t>BINARY, VARBINARY, IMAGE—Binary Types</a:t>
            </a:r>
          </a:p>
          <a:p>
            <a:r>
              <a:rPr lang="en-US" dirty="0"/>
              <a:t>XML, UNIQUEIDENTIFIER, TIMESTAMP, CURSOR, TABLE, HIERARCHYID -- Others</a:t>
            </a:r>
          </a:p>
        </p:txBody>
      </p:sp>
    </p:spTree>
    <p:extLst>
      <p:ext uri="{BB962C8B-B14F-4D97-AF65-F5344CB8AC3E}">
        <p14:creationId xmlns:p14="http://schemas.microsoft.com/office/powerpoint/2010/main" val="154462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09CD-6662-0042-BB86-3F9451A22393}"/>
              </a:ext>
            </a:extLst>
          </p:cNvPr>
          <p:cNvSpPr>
            <a:spLocks noGrp="1"/>
          </p:cNvSpPr>
          <p:nvPr>
            <p:ph type="title"/>
          </p:nvPr>
        </p:nvSpPr>
        <p:spPr>
          <a:xfrm>
            <a:off x="583515" y="435322"/>
            <a:ext cx="7100047" cy="522387"/>
          </a:xfrm>
        </p:spPr>
        <p:txBody>
          <a:bodyPr>
            <a:normAutofit fontScale="90000"/>
          </a:bodyPr>
          <a:lstStyle/>
          <a:p>
            <a:r>
              <a:rPr lang="en-US" dirty="0"/>
              <a:t>Understand Datatypes for Performance</a:t>
            </a:r>
          </a:p>
        </p:txBody>
      </p:sp>
      <p:sp>
        <p:nvSpPr>
          <p:cNvPr id="6" name="Content Placeholder 5">
            <a:extLst>
              <a:ext uri="{FF2B5EF4-FFF2-40B4-BE49-F238E27FC236}">
                <a16:creationId xmlns:a16="http://schemas.microsoft.com/office/drawing/2014/main" id="{865A7F7B-B597-6D4E-B275-0AD0C3F6873E}"/>
              </a:ext>
            </a:extLst>
          </p:cNvPr>
          <p:cNvSpPr>
            <a:spLocks noGrp="1"/>
          </p:cNvSpPr>
          <p:nvPr>
            <p:ph idx="1"/>
          </p:nvPr>
        </p:nvSpPr>
        <p:spPr>
          <a:xfrm>
            <a:off x="326037" y="1098352"/>
            <a:ext cx="7903564" cy="3415606"/>
          </a:xfrm>
        </p:spPr>
        <p:txBody>
          <a:bodyPr/>
          <a:lstStyle/>
          <a:p>
            <a:r>
              <a:rPr lang="en-US" dirty="0"/>
              <a:t>Most important thing you can do is to ensure data types in your code matches the database data types</a:t>
            </a:r>
          </a:p>
          <a:p>
            <a:r>
              <a:rPr lang="en-US" dirty="0"/>
              <a:t>Conversions are expensive, and can cause much more expensive plans</a:t>
            </a:r>
          </a:p>
          <a:p>
            <a:r>
              <a:rPr lang="en-US" dirty="0"/>
              <a:t>In general, smaller data types are better where possible</a:t>
            </a:r>
          </a:p>
          <a:p>
            <a:r>
              <a:rPr lang="en-US" dirty="0"/>
              <a:t>Data compression can help with this</a:t>
            </a:r>
          </a:p>
        </p:txBody>
      </p:sp>
    </p:spTree>
    <p:extLst>
      <p:ext uri="{BB962C8B-B14F-4D97-AF65-F5344CB8AC3E}">
        <p14:creationId xmlns:p14="http://schemas.microsoft.com/office/powerpoint/2010/main" val="3588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p:txBody>
          <a:bodyPr/>
          <a:lstStyle/>
          <a:p>
            <a:pPr eaLnBrk="1" hangingPunct="1">
              <a:defRPr/>
            </a:pPr>
            <a:r>
              <a:rPr lang="en-US" dirty="0"/>
              <a:t>What Are GUIDs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685854" y="1098352"/>
            <a:ext cx="3522762" cy="3415606"/>
          </a:xfrm>
        </p:spPr>
        <p:txBody>
          <a:bodyPr/>
          <a:lstStyle/>
          <a:p>
            <a:pPr eaLnBrk="1" hangingPunct="1"/>
            <a:r>
              <a:rPr lang="en-US" altLang="en-US" dirty="0"/>
              <a:t>Globally Unique Identifier</a:t>
            </a:r>
          </a:p>
          <a:p>
            <a:pPr eaLnBrk="1" hangingPunct="1"/>
            <a:r>
              <a:rPr lang="en-US" altLang="en-US" dirty="0"/>
              <a:t>UNIQUEIDENTIFIER data type in SQL Server</a:t>
            </a:r>
          </a:p>
          <a:p>
            <a:pPr eaLnBrk="1" hangingPunct="1"/>
            <a:r>
              <a:rPr lang="en-US" altLang="en-US" dirty="0"/>
              <a:t>Guarantee of Uniqueness</a:t>
            </a:r>
          </a:p>
          <a:p>
            <a:pPr eaLnBrk="1" hangingPunct="1"/>
            <a:r>
              <a:rPr lang="en-US" altLang="en-US" dirty="0"/>
              <a:t>Easy to generate from program code</a:t>
            </a:r>
          </a:p>
          <a:p>
            <a:pPr eaLnBrk="1" hangingPunct="1"/>
            <a:r>
              <a:rPr lang="en-US" altLang="en-US" dirty="0"/>
              <a:t>All this is good, right?</a:t>
            </a:r>
          </a:p>
          <a:p>
            <a:pPr marL="0" indent="0">
              <a:buNone/>
            </a:pPr>
            <a:endParaRPr lang="en-US" altLang="en-US" dirty="0"/>
          </a:p>
          <a:p>
            <a:pPr marL="0" indent="0">
              <a:buNone/>
            </a:pPr>
            <a:endParaRPr lang="en-US" altLang="en-US" dirty="0"/>
          </a:p>
        </p:txBody>
      </p:sp>
      <p:pic>
        <p:nvPicPr>
          <p:cNvPr id="4" name="Picture 3">
            <a:extLst>
              <a:ext uri="{FF2B5EF4-FFF2-40B4-BE49-F238E27FC236}">
                <a16:creationId xmlns:a16="http://schemas.microsoft.com/office/drawing/2014/main" id="{72CBEEFC-2ABB-CD45-BF25-10CD798FE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41" y="1451235"/>
            <a:ext cx="3429000" cy="2286000"/>
          </a:xfrm>
          <a:prstGeom prst="ellipse">
            <a:avLst/>
          </a:prstGeom>
        </p:spPr>
      </p:pic>
    </p:spTree>
    <p:extLst>
      <p:ext uri="{BB962C8B-B14F-4D97-AF65-F5344CB8AC3E}">
        <p14:creationId xmlns:p14="http://schemas.microsoft.com/office/powerpoint/2010/main" val="1640835324"/>
      </p:ext>
    </p:extLst>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E418-CE7B-E24D-A392-4E44C0BC2ECD}"/>
              </a:ext>
            </a:extLst>
          </p:cNvPr>
          <p:cNvSpPr>
            <a:spLocks noGrp="1"/>
          </p:cNvSpPr>
          <p:nvPr>
            <p:ph type="title"/>
          </p:nvPr>
        </p:nvSpPr>
        <p:spPr>
          <a:xfrm>
            <a:off x="178780" y="390351"/>
            <a:ext cx="7100047" cy="522387"/>
          </a:xfrm>
        </p:spPr>
        <p:txBody>
          <a:bodyPr>
            <a:normAutofit fontScale="90000"/>
          </a:bodyPr>
          <a:lstStyle/>
          <a:p>
            <a:r>
              <a:rPr lang="en-US" dirty="0"/>
              <a:t>GUIDs Have a Size and Selectivity Problem</a:t>
            </a:r>
          </a:p>
        </p:txBody>
      </p:sp>
      <p:sp>
        <p:nvSpPr>
          <p:cNvPr id="3" name="Content Placeholder 2">
            <a:extLst>
              <a:ext uri="{FF2B5EF4-FFF2-40B4-BE49-F238E27FC236}">
                <a16:creationId xmlns:a16="http://schemas.microsoft.com/office/drawing/2014/main" id="{BA65C589-CACE-0F4F-B27D-D60B96B3CC99}"/>
              </a:ext>
            </a:extLst>
          </p:cNvPr>
          <p:cNvSpPr>
            <a:spLocks noGrp="1"/>
          </p:cNvSpPr>
          <p:nvPr>
            <p:ph idx="1"/>
          </p:nvPr>
        </p:nvSpPr>
        <p:spPr>
          <a:xfrm>
            <a:off x="65582" y="1109595"/>
            <a:ext cx="8186503" cy="3415606"/>
          </a:xfrm>
        </p:spPr>
        <p:txBody>
          <a:bodyPr/>
          <a:lstStyle/>
          <a:p>
            <a:r>
              <a:rPr lang="en-US" dirty="0"/>
              <a:t>INTs and BIGINTs are four and eight bytes respectively</a:t>
            </a:r>
          </a:p>
          <a:p>
            <a:r>
              <a:rPr lang="en-US" dirty="0"/>
              <a:t>GUIDs can result in more page splits and increased </a:t>
            </a:r>
            <a:r>
              <a:rPr lang="en-US" dirty="0" err="1"/>
              <a:t>fragementation</a:t>
            </a:r>
            <a:endParaRPr lang="en-US" dirty="0"/>
          </a:p>
          <a:p>
            <a:r>
              <a:rPr lang="en-US" dirty="0"/>
              <a:t>Inefficient at join operations</a:t>
            </a:r>
          </a:p>
          <a:p>
            <a:r>
              <a:rPr lang="en-US" dirty="0"/>
              <a:t>Sometimes, you need a GUID for uniqueness</a:t>
            </a:r>
          </a:p>
          <a:p>
            <a:endParaRPr lang="en-US" dirty="0"/>
          </a:p>
        </p:txBody>
      </p:sp>
    </p:spTree>
    <p:extLst>
      <p:ext uri="{BB962C8B-B14F-4D97-AF65-F5344CB8AC3E}">
        <p14:creationId xmlns:p14="http://schemas.microsoft.com/office/powerpoint/2010/main" val="17464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p:txBody>
          <a:bodyPr/>
          <a:lstStyle/>
          <a:p>
            <a:pPr eaLnBrk="1" hangingPunct="1">
              <a:defRPr/>
            </a:pPr>
            <a:r>
              <a:rPr lang="en-US" dirty="0"/>
              <a:t>Unicode Data</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73403" y="1451235"/>
            <a:ext cx="3522762" cy="3415606"/>
          </a:xfrm>
        </p:spPr>
        <p:txBody>
          <a:bodyPr>
            <a:normAutofit fontScale="92500"/>
          </a:bodyPr>
          <a:lstStyle/>
          <a:p>
            <a:pPr eaLnBrk="1" hangingPunct="1"/>
            <a:r>
              <a:rPr lang="en-US" altLang="en-US" dirty="0"/>
              <a:t>Normal data types use 1 byte per character</a:t>
            </a:r>
          </a:p>
          <a:p>
            <a:pPr eaLnBrk="1" hangingPunct="1"/>
            <a:r>
              <a:rPr lang="en-US" altLang="en-US" dirty="0"/>
              <a:t>The problem with this is that the data type can only represent about 256 characters</a:t>
            </a:r>
          </a:p>
          <a:p>
            <a:pPr eaLnBrk="1" hangingPunct="1"/>
            <a:r>
              <a:rPr lang="en-US" altLang="en-US" dirty="0"/>
              <a:t>Unicode types use 2 bytes per character and can support up to 65,536 patterns</a:t>
            </a:r>
          </a:p>
          <a:p>
            <a:pPr eaLnBrk="1" hangingPunct="1"/>
            <a:r>
              <a:rPr lang="en-US" altLang="en-US" dirty="0"/>
              <a:t>Unicode data is needed for Cyrillic languages, Asian languages and many symbols </a:t>
            </a:r>
          </a:p>
          <a:p>
            <a:pPr marL="0" indent="0">
              <a:buNone/>
            </a:pPr>
            <a:endParaRPr lang="en-US" altLang="en-US" dirty="0"/>
          </a:p>
          <a:p>
            <a:pPr marL="0" indent="0">
              <a:buNone/>
            </a:pPr>
            <a:endParaRPr lang="en-US" altLang="en-US" dirty="0"/>
          </a:p>
        </p:txBody>
      </p:sp>
      <p:pic>
        <p:nvPicPr>
          <p:cNvPr id="4" name="Picture 3">
            <a:extLst>
              <a:ext uri="{FF2B5EF4-FFF2-40B4-BE49-F238E27FC236}">
                <a16:creationId xmlns:a16="http://schemas.microsoft.com/office/drawing/2014/main" id="{72CBEEFC-2ABB-CD45-BF25-10CD798FE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541" y="1451235"/>
            <a:ext cx="2286000" cy="2286000"/>
          </a:xfrm>
          <a:prstGeom prst="ellipse">
            <a:avLst/>
          </a:prstGeom>
        </p:spPr>
      </p:pic>
    </p:spTree>
    <p:extLst>
      <p:ext uri="{BB962C8B-B14F-4D97-AF65-F5344CB8AC3E}">
        <p14:creationId xmlns:p14="http://schemas.microsoft.com/office/powerpoint/2010/main" val="2250190430"/>
      </p:ext>
    </p:extLst>
  </p:cSld>
  <p:clrMapOvr>
    <a:masterClrMapping/>
  </p:clrMapOvr>
  <p:transition>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E418-CE7B-E24D-A392-4E44C0BC2ECD}"/>
              </a:ext>
            </a:extLst>
          </p:cNvPr>
          <p:cNvSpPr>
            <a:spLocks noGrp="1"/>
          </p:cNvSpPr>
          <p:nvPr>
            <p:ph type="title"/>
          </p:nvPr>
        </p:nvSpPr>
        <p:spPr>
          <a:xfrm>
            <a:off x="178780" y="390351"/>
            <a:ext cx="7100047" cy="522387"/>
          </a:xfrm>
        </p:spPr>
        <p:txBody>
          <a:bodyPr>
            <a:normAutofit fontScale="90000"/>
          </a:bodyPr>
          <a:lstStyle/>
          <a:p>
            <a:r>
              <a:rPr lang="en-US" dirty="0"/>
              <a:t>When Do You Need Unicode Types?</a:t>
            </a:r>
          </a:p>
        </p:txBody>
      </p:sp>
      <p:sp>
        <p:nvSpPr>
          <p:cNvPr id="3" name="Content Placeholder 2">
            <a:extLst>
              <a:ext uri="{FF2B5EF4-FFF2-40B4-BE49-F238E27FC236}">
                <a16:creationId xmlns:a16="http://schemas.microsoft.com/office/drawing/2014/main" id="{BA65C589-CACE-0F4F-B27D-D60B96B3CC99}"/>
              </a:ext>
            </a:extLst>
          </p:cNvPr>
          <p:cNvSpPr>
            <a:spLocks noGrp="1"/>
          </p:cNvSpPr>
          <p:nvPr>
            <p:ph idx="1"/>
          </p:nvPr>
        </p:nvSpPr>
        <p:spPr>
          <a:xfrm>
            <a:off x="65582" y="1109595"/>
            <a:ext cx="8186503" cy="3415606"/>
          </a:xfrm>
        </p:spPr>
        <p:txBody>
          <a:bodyPr/>
          <a:lstStyle/>
          <a:p>
            <a:r>
              <a:rPr lang="en-US" dirty="0"/>
              <a:t>Unicode types are represented in SQL Server by a leading “N” (also ISO)</a:t>
            </a:r>
          </a:p>
          <a:p>
            <a:r>
              <a:rPr lang="en-US" dirty="0"/>
              <a:t>NCHAR, NVARCHAR, NTEXT</a:t>
            </a:r>
          </a:p>
          <a:p>
            <a:r>
              <a:rPr lang="en-US" dirty="0"/>
              <a:t>More space is needed for these characters</a:t>
            </a:r>
          </a:p>
          <a:p>
            <a:r>
              <a:rPr lang="en-US" dirty="0"/>
              <a:t>If there is any change your application will support international data, build this in from the start</a:t>
            </a:r>
          </a:p>
          <a:p>
            <a:r>
              <a:rPr lang="en-US" dirty="0"/>
              <a:t>It is also important to consider collation</a:t>
            </a:r>
          </a:p>
          <a:p>
            <a:endParaRPr lang="en-US" dirty="0"/>
          </a:p>
        </p:txBody>
      </p:sp>
    </p:spTree>
    <p:extLst>
      <p:ext uri="{BB962C8B-B14F-4D97-AF65-F5344CB8AC3E}">
        <p14:creationId xmlns:p14="http://schemas.microsoft.com/office/powerpoint/2010/main" val="226718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What are Execution Plans?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954089"/>
            <a:ext cx="3522762"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Every time you execute a query, the optimizer uses a path of operations to retrieve your data</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The optimizer also collects statistics about the operation and execution of this plan.</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Plans are generated once and then cached </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The Database Engine stores these plans as XML.</a:t>
            </a:r>
          </a:p>
          <a:p>
            <a:pPr marL="0" indent="0">
              <a:buNone/>
            </a:pPr>
            <a:endParaRPr lang="en-US" altLang="en-US" sz="1350" dirty="0"/>
          </a:p>
        </p:txBody>
      </p:sp>
      <p:pic>
        <p:nvPicPr>
          <p:cNvPr id="3" name="Picture 2">
            <a:extLst>
              <a:ext uri="{FF2B5EF4-FFF2-40B4-BE49-F238E27FC236}">
                <a16:creationId xmlns:a16="http://schemas.microsoft.com/office/drawing/2014/main" id="{2FAD9F50-0AA3-1848-AA99-BB638E7AE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32" y="1603847"/>
            <a:ext cx="2286000" cy="2286000"/>
          </a:xfrm>
          <a:prstGeom prst="ellipse">
            <a:avLst/>
          </a:prstGeom>
        </p:spPr>
      </p:pic>
    </p:spTree>
    <p:extLst>
      <p:ext uri="{BB962C8B-B14F-4D97-AF65-F5344CB8AC3E}">
        <p14:creationId xmlns:p14="http://schemas.microsoft.com/office/powerpoint/2010/main" val="3745110357"/>
      </p:ext>
    </p:extLst>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The Perils of Storing Files in Your Database</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Datatypes and Design</a:t>
            </a:r>
          </a:p>
        </p:txBody>
      </p:sp>
    </p:spTree>
    <p:extLst>
      <p:ext uri="{BB962C8B-B14F-4D97-AF65-F5344CB8AC3E}">
        <p14:creationId xmlns:p14="http://schemas.microsoft.com/office/powerpoint/2010/main" val="185845425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Where Should You Put Files?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685854" y="1098352"/>
            <a:ext cx="3522762" cy="3585516"/>
          </a:xfrm>
        </p:spPr>
        <p:txBody>
          <a:bodyPr/>
          <a:lstStyle/>
          <a:p>
            <a:pPr eaLnBrk="1" hangingPunct="1"/>
            <a:r>
              <a:rPr lang="en-US" altLang="en-US" dirty="0"/>
              <a:t>SQL Server does have the ability to store binary data in columns</a:t>
            </a:r>
          </a:p>
          <a:p>
            <a:pPr eaLnBrk="1" hangingPunct="1"/>
            <a:r>
              <a:rPr lang="en-US" altLang="en-US" dirty="0"/>
              <a:t>Some applications require consistency for files—timestamps, regulatory</a:t>
            </a:r>
          </a:p>
          <a:p>
            <a:pPr eaLnBrk="1" hangingPunct="1"/>
            <a:r>
              <a:rPr lang="en-US" altLang="en-US" dirty="0"/>
              <a:t>Performance can be pretty negatively impacted.</a:t>
            </a:r>
          </a:p>
          <a:p>
            <a:pPr marL="0" indent="0">
              <a:buNone/>
            </a:pPr>
            <a:endParaRPr lang="en-US" altLang="en-US" dirty="0"/>
          </a:p>
        </p:txBody>
      </p:sp>
      <p:pic>
        <p:nvPicPr>
          <p:cNvPr id="5" name="Picture 4">
            <a:extLst>
              <a:ext uri="{FF2B5EF4-FFF2-40B4-BE49-F238E27FC236}">
                <a16:creationId xmlns:a16="http://schemas.microsoft.com/office/drawing/2014/main" id="{F85B69D2-FE63-7F4A-B092-5CC546F83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875" y="1312018"/>
            <a:ext cx="3429000" cy="2286000"/>
          </a:xfrm>
          <a:prstGeom prst="rect">
            <a:avLst/>
          </a:prstGeom>
        </p:spPr>
      </p:pic>
    </p:spTree>
    <p:extLst>
      <p:ext uri="{BB962C8B-B14F-4D97-AF65-F5344CB8AC3E}">
        <p14:creationId xmlns:p14="http://schemas.microsoft.com/office/powerpoint/2010/main" val="305676503"/>
      </p:ext>
    </p:extLst>
  </p:cSld>
  <p:clrMapOvr>
    <a:masterClrMapping/>
  </p:clrMapOvr>
  <p:transition>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E418-CE7B-E24D-A392-4E44C0BC2ECD}"/>
              </a:ext>
            </a:extLst>
          </p:cNvPr>
          <p:cNvSpPr>
            <a:spLocks noGrp="1"/>
          </p:cNvSpPr>
          <p:nvPr>
            <p:ph type="title"/>
          </p:nvPr>
        </p:nvSpPr>
        <p:spPr>
          <a:xfrm>
            <a:off x="178780" y="390351"/>
            <a:ext cx="7100047" cy="522387"/>
          </a:xfrm>
        </p:spPr>
        <p:txBody>
          <a:bodyPr>
            <a:normAutofit fontScale="90000"/>
          </a:bodyPr>
          <a:lstStyle/>
          <a:p>
            <a:r>
              <a:rPr lang="en-US" dirty="0"/>
              <a:t>Other Options for Storing Files</a:t>
            </a:r>
          </a:p>
        </p:txBody>
      </p:sp>
      <p:sp>
        <p:nvSpPr>
          <p:cNvPr id="3" name="Content Placeholder 2">
            <a:extLst>
              <a:ext uri="{FF2B5EF4-FFF2-40B4-BE49-F238E27FC236}">
                <a16:creationId xmlns:a16="http://schemas.microsoft.com/office/drawing/2014/main" id="{BA65C589-CACE-0F4F-B27D-D60B96B3CC99}"/>
              </a:ext>
            </a:extLst>
          </p:cNvPr>
          <p:cNvSpPr>
            <a:spLocks noGrp="1"/>
          </p:cNvSpPr>
          <p:nvPr>
            <p:ph idx="1"/>
          </p:nvPr>
        </p:nvSpPr>
        <p:spPr>
          <a:xfrm>
            <a:off x="65582" y="1109595"/>
            <a:ext cx="8186503" cy="3415606"/>
          </a:xfrm>
        </p:spPr>
        <p:txBody>
          <a:bodyPr/>
          <a:lstStyle/>
          <a:p>
            <a:r>
              <a:rPr lang="en-US" dirty="0" err="1"/>
              <a:t>FileTable</a:t>
            </a:r>
            <a:r>
              <a:rPr lang="en-US" dirty="0"/>
              <a:t> and </a:t>
            </a:r>
            <a:r>
              <a:rPr lang="en-US" dirty="0" err="1"/>
              <a:t>FileStream</a:t>
            </a:r>
            <a:r>
              <a:rPr lang="en-US" dirty="0"/>
              <a:t> features (2008+) can be better options for many scenarios</a:t>
            </a:r>
          </a:p>
          <a:p>
            <a:r>
              <a:rPr lang="en-US" dirty="0"/>
              <a:t>Both are less impactful to SQL Server’s memory and work at the speed of Operating System I/O</a:t>
            </a:r>
          </a:p>
          <a:p>
            <a:r>
              <a:rPr lang="en-US" dirty="0"/>
              <a:t>There are some limitations of both of the features, </a:t>
            </a:r>
            <a:r>
              <a:rPr lang="en-US"/>
              <a:t>so understand them</a:t>
            </a:r>
          </a:p>
        </p:txBody>
      </p:sp>
    </p:spTree>
    <p:extLst>
      <p:ext uri="{BB962C8B-B14F-4D97-AF65-F5344CB8AC3E}">
        <p14:creationId xmlns:p14="http://schemas.microsoft.com/office/powerpoint/2010/main" val="32513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What Data Type Conversions do to Your Query</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Datatypes and Design</a:t>
            </a:r>
          </a:p>
        </p:txBody>
      </p:sp>
    </p:spTree>
    <p:extLst>
      <p:ext uri="{BB962C8B-B14F-4D97-AF65-F5344CB8AC3E}">
        <p14:creationId xmlns:p14="http://schemas.microsoft.com/office/powerpoint/2010/main" val="298413472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What Are Data Type Conversions?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685854" y="1098352"/>
            <a:ext cx="3522762" cy="3585516"/>
          </a:xfrm>
        </p:spPr>
        <p:txBody>
          <a:bodyPr/>
          <a:lstStyle/>
          <a:p>
            <a:pPr marL="368336" indent="-368336">
              <a:spcBef>
                <a:spcPts val="2321"/>
              </a:spcBef>
              <a:buClr>
                <a:srgbClr val="1B7ABC"/>
              </a:buClr>
              <a:buSzPct val="145000"/>
              <a:buFont typeface="M Avenir Medium" charset="0"/>
              <a:buChar char="•"/>
            </a:pPr>
            <a:r>
              <a:rPr lang="en-US" altLang="en-US" sz="2004" dirty="0">
                <a:solidFill>
                  <a:srgbClr val="818181"/>
                </a:solidFill>
                <a:sym typeface="M Avenir Medium" charset="0"/>
              </a:rPr>
              <a:t>When application data types do not match database target, conversion must happen</a:t>
            </a:r>
          </a:p>
          <a:p>
            <a:pPr marL="368336" indent="-368336">
              <a:spcBef>
                <a:spcPts val="2321"/>
              </a:spcBef>
              <a:buClr>
                <a:srgbClr val="1B7ABC"/>
              </a:buClr>
              <a:buSzPct val="145000"/>
              <a:buFont typeface="M Avenir Medium" charset="0"/>
              <a:buChar char="•"/>
            </a:pPr>
            <a:r>
              <a:rPr lang="en-US" altLang="en-US" sz="2004" dirty="0">
                <a:solidFill>
                  <a:srgbClr val="818181"/>
                </a:solidFill>
                <a:sym typeface="M Avenir Medium" charset="0"/>
              </a:rPr>
              <a:t>There are two types of conversion: Implicit and Explicit</a:t>
            </a:r>
          </a:p>
          <a:p>
            <a:pPr marL="368336" indent="-368336">
              <a:spcBef>
                <a:spcPts val="2321"/>
              </a:spcBef>
              <a:buClr>
                <a:srgbClr val="1B7ABC"/>
              </a:buClr>
              <a:buSzPct val="145000"/>
              <a:buFont typeface="M Avenir Medium" charset="0"/>
              <a:buChar char="•"/>
            </a:pPr>
            <a:r>
              <a:rPr lang="en-US" altLang="en-US" sz="2004" dirty="0">
                <a:solidFill>
                  <a:srgbClr val="818181"/>
                </a:solidFill>
                <a:sym typeface="M Avenir Medium" charset="0"/>
              </a:rPr>
              <a:t>Explicit is code drive, implicit conversions are performed by the engine.</a:t>
            </a:r>
          </a:p>
          <a:p>
            <a:pPr marL="0" indent="0">
              <a:buNone/>
            </a:pPr>
            <a:endParaRPr lang="en-US" altLang="en-US" dirty="0"/>
          </a:p>
        </p:txBody>
      </p:sp>
      <p:pic>
        <p:nvPicPr>
          <p:cNvPr id="5" name="Picture 4">
            <a:extLst>
              <a:ext uri="{FF2B5EF4-FFF2-40B4-BE49-F238E27FC236}">
                <a16:creationId xmlns:a16="http://schemas.microsoft.com/office/drawing/2014/main" id="{F85B69D2-FE63-7F4A-B092-5CC546F83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875" y="1312018"/>
            <a:ext cx="3429000" cy="2286000"/>
          </a:xfrm>
          <a:prstGeom prst="rect">
            <a:avLst/>
          </a:prstGeom>
        </p:spPr>
      </p:pic>
    </p:spTree>
    <p:extLst>
      <p:ext uri="{BB962C8B-B14F-4D97-AF65-F5344CB8AC3E}">
        <p14:creationId xmlns:p14="http://schemas.microsoft.com/office/powerpoint/2010/main" val="3798099142"/>
      </p:ext>
    </p:extLst>
  </p:cSld>
  <p:clrMapOvr>
    <a:masterClrMapping/>
  </p:clrMapOvr>
  <p:transition>
    <p:dissolv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E418-CE7B-E24D-A392-4E44C0BC2ECD}"/>
              </a:ext>
            </a:extLst>
          </p:cNvPr>
          <p:cNvSpPr>
            <a:spLocks noGrp="1"/>
          </p:cNvSpPr>
          <p:nvPr>
            <p:ph type="title"/>
          </p:nvPr>
        </p:nvSpPr>
        <p:spPr>
          <a:xfrm>
            <a:off x="178780" y="390351"/>
            <a:ext cx="7100047" cy="522387"/>
          </a:xfrm>
        </p:spPr>
        <p:txBody>
          <a:bodyPr>
            <a:normAutofit fontScale="90000"/>
          </a:bodyPr>
          <a:lstStyle/>
          <a:p>
            <a:r>
              <a:rPr lang="en-US" dirty="0"/>
              <a:t>Negatives of Conversions</a:t>
            </a:r>
          </a:p>
        </p:txBody>
      </p:sp>
      <p:sp>
        <p:nvSpPr>
          <p:cNvPr id="3" name="Content Placeholder 2">
            <a:extLst>
              <a:ext uri="{FF2B5EF4-FFF2-40B4-BE49-F238E27FC236}">
                <a16:creationId xmlns:a16="http://schemas.microsoft.com/office/drawing/2014/main" id="{BA65C589-CACE-0F4F-B27D-D60B96B3CC99}"/>
              </a:ext>
            </a:extLst>
          </p:cNvPr>
          <p:cNvSpPr>
            <a:spLocks noGrp="1"/>
          </p:cNvSpPr>
          <p:nvPr>
            <p:ph idx="1"/>
          </p:nvPr>
        </p:nvSpPr>
        <p:spPr>
          <a:xfrm>
            <a:off x="65582" y="1109595"/>
            <a:ext cx="8186503" cy="3415606"/>
          </a:xfrm>
        </p:spPr>
        <p:txBody>
          <a:bodyPr/>
          <a:lstStyle/>
          <a:p>
            <a:r>
              <a:rPr lang="en-US" dirty="0"/>
              <a:t>Conversions will always cost CPU cycles</a:t>
            </a:r>
          </a:p>
          <a:p>
            <a:r>
              <a:rPr lang="en-US" dirty="0"/>
              <a:t>Can impact the execution plan of your query in a number of ways</a:t>
            </a:r>
          </a:p>
          <a:p>
            <a:r>
              <a:rPr lang="en-US" dirty="0"/>
              <a:t>It is important to minimize conversions for optimal performance</a:t>
            </a:r>
          </a:p>
        </p:txBody>
      </p:sp>
    </p:spTree>
    <p:extLst>
      <p:ext uri="{BB962C8B-B14F-4D97-AF65-F5344CB8AC3E}">
        <p14:creationId xmlns:p14="http://schemas.microsoft.com/office/powerpoint/2010/main" val="12424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Temp Tables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Temporary Objects</a:t>
            </a:r>
          </a:p>
        </p:txBody>
      </p:sp>
    </p:spTree>
    <p:extLst>
      <p:ext uri="{BB962C8B-B14F-4D97-AF65-F5344CB8AC3E}">
        <p14:creationId xmlns:p14="http://schemas.microsoft.com/office/powerpoint/2010/main" val="180668807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So What Are Temp Tables?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209877"/>
            <a:ext cx="3522762" cy="3765821"/>
          </a:xfrm>
        </p:spPr>
        <p:txBody>
          <a:bodyPr/>
          <a:lstStyle/>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Temporary Tables are just that—they are workspaces for intermediate results when processing a batch or procedure</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Temp tables are also used internally by SQL Server</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There are two types of temp tables—local and global</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All of these temp objects are created in </a:t>
            </a:r>
            <a:r>
              <a:rPr lang="en-US" altLang="en-US" sz="1500" dirty="0" err="1">
                <a:solidFill>
                  <a:srgbClr val="818181"/>
                </a:solidFill>
                <a:latin typeface="+mj-lt"/>
                <a:sym typeface="M Avenir Medium" charset="0"/>
              </a:rPr>
              <a:t>TempDB</a:t>
            </a:r>
            <a:r>
              <a:rPr lang="en-US" altLang="en-US" sz="1500" dirty="0">
                <a:solidFill>
                  <a:srgbClr val="818181"/>
                </a:solidFill>
                <a:latin typeface="+mj-lt"/>
                <a:sym typeface="M Avenir Medium" charset="0"/>
              </a:rPr>
              <a:t> and are only persisted for the life of the calling session</a:t>
            </a:r>
            <a:endParaRPr lang="en-US" altLang="en-US" sz="1200" dirty="0">
              <a:latin typeface="+mj-lt"/>
            </a:endParaRPr>
          </a:p>
        </p:txBody>
      </p:sp>
      <p:pic>
        <p:nvPicPr>
          <p:cNvPr id="5" name="Picture 4">
            <a:extLst>
              <a:ext uri="{FF2B5EF4-FFF2-40B4-BE49-F238E27FC236}">
                <a16:creationId xmlns:a16="http://schemas.microsoft.com/office/drawing/2014/main" id="{60FCF04F-45E5-EB45-B62A-95BEC53AD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23" y="1209878"/>
            <a:ext cx="4185731" cy="2787697"/>
          </a:xfrm>
          <a:prstGeom prst="ellipse">
            <a:avLst/>
          </a:prstGeom>
        </p:spPr>
      </p:pic>
    </p:spTree>
    <p:extLst>
      <p:ext uri="{BB962C8B-B14F-4D97-AF65-F5344CB8AC3E}">
        <p14:creationId xmlns:p14="http://schemas.microsoft.com/office/powerpoint/2010/main" val="4042337313"/>
      </p:ext>
    </p:extLst>
  </p:cSld>
  <p:clrMapOvr>
    <a:masterClrMapping/>
  </p:clrMapOvr>
  <p:transition>
    <p:dissolve/>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More About Temp Tables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569641" y="1082515"/>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You can include indexes on temporary tables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You should ensure that you only add the columns and rows you need when creating and populating a temporary table</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You should create multiple </a:t>
            </a:r>
            <a:r>
              <a:rPr lang="en-US" altLang="en-US" sz="1800" dirty="0" err="1">
                <a:solidFill>
                  <a:srgbClr val="818181"/>
                </a:solidFill>
                <a:latin typeface="+mj-lt"/>
                <a:sym typeface="M Avenir Medium" charset="0"/>
              </a:rPr>
              <a:t>TempDB</a:t>
            </a:r>
            <a:r>
              <a:rPr lang="en-US" altLang="en-US" sz="1800" dirty="0">
                <a:solidFill>
                  <a:srgbClr val="818181"/>
                </a:solidFill>
                <a:latin typeface="+mj-lt"/>
                <a:sym typeface="M Avenir Medium" charset="0"/>
              </a:rPr>
              <a:t> files to reduce latch contention on the underlying data files. This is done by default in SQL Server 2016 and above</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You can also use data compression on temp tables to reduce I/O load</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For particularly busy workloads, you can use in-memory OLTP “temp” tables</a:t>
            </a:r>
            <a:endParaRPr lang="en-US" altLang="en-US" sz="1350" dirty="0">
              <a:latin typeface="+mj-lt"/>
            </a:endParaRPr>
          </a:p>
        </p:txBody>
      </p:sp>
    </p:spTree>
    <p:extLst>
      <p:ext uri="{BB962C8B-B14F-4D97-AF65-F5344CB8AC3E}">
        <p14:creationId xmlns:p14="http://schemas.microsoft.com/office/powerpoint/2010/main" val="2396837436"/>
      </p:ext>
    </p:extLst>
  </p:cSld>
  <p:clrMapOvr>
    <a:masterClrMapping/>
  </p:clrMapOvr>
  <p:transition>
    <p:dissolve/>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Table Variables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Temporary Objects</a:t>
            </a:r>
          </a:p>
        </p:txBody>
      </p:sp>
    </p:spTree>
    <p:extLst>
      <p:ext uri="{BB962C8B-B14F-4D97-AF65-F5344CB8AC3E}">
        <p14:creationId xmlns:p14="http://schemas.microsoft.com/office/powerpoint/2010/main" val="209534754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How Are Query Plans Generated?</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209878"/>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The first time you run a given query, the optimizer generates several plans and chooses the one with the lowest overall cost</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The cost is a blended measure of how much resource consumption the optimizer thinks will be needed to complete the query</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The optimizer uses settings and column and table statistics to generate the best plans for a query</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Generating plans is very performance intensive, so plans are cached </a:t>
            </a:r>
            <a:r>
              <a:rPr lang="en-US" altLang="en-US" sz="1800">
                <a:solidFill>
                  <a:srgbClr val="818181"/>
                </a:solidFill>
                <a:sym typeface="M Avenir Medium" charset="0"/>
              </a:rPr>
              <a:t>after initial generation.</a:t>
            </a:r>
            <a:endParaRPr lang="en-US" altLang="en-US" sz="1800" dirty="0">
              <a:solidFill>
                <a:srgbClr val="818181"/>
              </a:solidFill>
              <a:sym typeface="M Avenir Medium" charset="0"/>
            </a:endParaRPr>
          </a:p>
          <a:p>
            <a:pPr marL="0" indent="0">
              <a:buNone/>
            </a:pPr>
            <a:endParaRPr lang="en-US" altLang="en-US" sz="1350" dirty="0"/>
          </a:p>
        </p:txBody>
      </p:sp>
    </p:spTree>
    <p:extLst>
      <p:ext uri="{BB962C8B-B14F-4D97-AF65-F5344CB8AC3E}">
        <p14:creationId xmlns:p14="http://schemas.microsoft.com/office/powerpoint/2010/main" val="268491900"/>
      </p:ext>
    </p:extLst>
  </p:cSld>
  <p:clrMapOvr>
    <a:masterClrMapping/>
  </p:clrMapOvr>
  <p:transition>
    <p:dissolve/>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Understanding Table Variables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209877"/>
            <a:ext cx="3522762" cy="3765821"/>
          </a:xfrm>
        </p:spPr>
        <p:txBody>
          <a:bodyPr/>
          <a:lstStyle/>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Table-Valued Parameters (TVPs) are a type of table variable in SQL Server</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The database engine materializes these objects in </a:t>
            </a:r>
            <a:r>
              <a:rPr lang="en-US" altLang="en-US" sz="1500" dirty="0" err="1">
                <a:solidFill>
                  <a:srgbClr val="818181"/>
                </a:solidFill>
                <a:latin typeface="+mj-lt"/>
                <a:sym typeface="M Avenir Medium" charset="0"/>
              </a:rPr>
              <a:t>TempDB</a:t>
            </a:r>
            <a:endParaRPr lang="en-US" altLang="en-US" sz="1500" dirty="0">
              <a:solidFill>
                <a:srgbClr val="818181"/>
              </a:solidFill>
              <a:latin typeface="+mj-lt"/>
              <a:sym typeface="M Avenir Medium" charset="0"/>
            </a:endParaRP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Can easily be used from client code or within a stored procedure</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There are no statistics on TVPs </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Common use case is passing a local variable from dynamic SQL statements</a:t>
            </a:r>
            <a:endParaRPr lang="en-US" altLang="en-US" sz="1200" dirty="0">
              <a:latin typeface="+mj-lt"/>
            </a:endParaRPr>
          </a:p>
        </p:txBody>
      </p:sp>
      <p:pic>
        <p:nvPicPr>
          <p:cNvPr id="7" name="Picture 6">
            <a:extLst>
              <a:ext uri="{FF2B5EF4-FFF2-40B4-BE49-F238E27FC236}">
                <a16:creationId xmlns:a16="http://schemas.microsoft.com/office/drawing/2014/main" id="{4E6D428B-6F0F-7D40-BF8F-AEEB7BACF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829" y="1457933"/>
            <a:ext cx="2543175" cy="2286000"/>
          </a:xfrm>
          <a:prstGeom prst="rect">
            <a:avLst/>
          </a:prstGeom>
        </p:spPr>
      </p:pic>
    </p:spTree>
    <p:extLst>
      <p:ext uri="{BB962C8B-B14F-4D97-AF65-F5344CB8AC3E}">
        <p14:creationId xmlns:p14="http://schemas.microsoft.com/office/powerpoint/2010/main" val="2532823430"/>
      </p:ext>
    </p:extLst>
  </p:cSld>
  <p:clrMapOvr>
    <a:masterClrMapping/>
  </p:clrMapOvr>
  <p:transition>
    <p:dissolve/>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Table Variables versus Temp Tables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733744" y="947822"/>
            <a:ext cx="7406084" cy="3759398"/>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Table Variables can be defined as memory optimized (starting with SQL Server 2014)</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rPr>
              <a:t>Table Variables are always considered to have 1 row by the optimizer*. If you data is much different than that it can cause sub-optimal execution plans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rPr>
              <a:t>You can not enforce uniqueness constraints on a table variable (&lt; SQL Server 2014)</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rPr>
              <a:t>You can not truncate a table variable</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rPr>
              <a:t>Table variables incur less locking than temporary tables</a:t>
            </a:r>
          </a:p>
        </p:txBody>
      </p:sp>
    </p:spTree>
    <p:extLst>
      <p:ext uri="{BB962C8B-B14F-4D97-AF65-F5344CB8AC3E}">
        <p14:creationId xmlns:p14="http://schemas.microsoft.com/office/powerpoint/2010/main" val="391977137"/>
      </p:ext>
    </p:extLst>
  </p:cSld>
  <p:clrMapOvr>
    <a:masterClrMapping/>
  </p:clrMapOvr>
  <p:transition>
    <p:dissolve/>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In-Memory Temporary Tables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Temporary Objects</a:t>
            </a:r>
          </a:p>
        </p:txBody>
      </p:sp>
    </p:spTree>
    <p:extLst>
      <p:ext uri="{BB962C8B-B14F-4D97-AF65-F5344CB8AC3E}">
        <p14:creationId xmlns:p14="http://schemas.microsoft.com/office/powerpoint/2010/main" val="91523990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In-Memory Temp Tables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209877"/>
            <a:ext cx="3522762" cy="3765821"/>
          </a:xfrm>
        </p:spPr>
        <p:txBody>
          <a:bodyPr/>
          <a:lstStyle/>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For high workload OLTP systems you can use In-Memory OLTP to create in-memory temp tables</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This eliminates latch contention under high insert workload</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This model uses row-level security so it is only available in SQL Server 2016+</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The “temp” tables exist in the user database</a:t>
            </a:r>
            <a:endParaRPr lang="en-US" altLang="en-US" sz="1200" dirty="0">
              <a:latin typeface="+mj-lt"/>
            </a:endParaRPr>
          </a:p>
        </p:txBody>
      </p:sp>
      <p:pic>
        <p:nvPicPr>
          <p:cNvPr id="9" name="Picture 8">
            <a:extLst>
              <a:ext uri="{FF2B5EF4-FFF2-40B4-BE49-F238E27FC236}">
                <a16:creationId xmlns:a16="http://schemas.microsoft.com/office/drawing/2014/main" id="{D7908F05-F14E-CD4C-BC17-00D0B66A6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41" y="1335505"/>
            <a:ext cx="3948237" cy="2637422"/>
          </a:xfrm>
          <a:prstGeom prst="ellipse">
            <a:avLst/>
          </a:prstGeom>
        </p:spPr>
      </p:pic>
    </p:spTree>
    <p:extLst>
      <p:ext uri="{BB962C8B-B14F-4D97-AF65-F5344CB8AC3E}">
        <p14:creationId xmlns:p14="http://schemas.microsoft.com/office/powerpoint/2010/main" val="274550293"/>
      </p:ext>
    </p:extLst>
  </p:cSld>
  <p:clrMapOvr>
    <a:masterClrMapping/>
  </p:clrMapOvr>
  <p:transition>
    <p:dissolve/>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In-Memory Temp Tables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035996"/>
            <a:ext cx="7406084" cy="3759398"/>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This structure can add overhead to buffer pool, so consider your needs before implementing</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There are configuration changes to the server that need to be made to enable In-Memory OLTP</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This mechanism avoids logging data, so performance is extremely fast</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Can replace both global and local temporary tables</a:t>
            </a:r>
            <a:endParaRPr lang="en-US" altLang="en-US" sz="1800" dirty="0">
              <a:solidFill>
                <a:srgbClr val="818181"/>
              </a:solidFill>
              <a:latin typeface="+mj-lt"/>
            </a:endParaRPr>
          </a:p>
        </p:txBody>
      </p:sp>
    </p:spTree>
    <p:extLst>
      <p:ext uri="{BB962C8B-B14F-4D97-AF65-F5344CB8AC3E}">
        <p14:creationId xmlns:p14="http://schemas.microsoft.com/office/powerpoint/2010/main" val="2968990832"/>
      </p:ext>
    </p:extLst>
  </p:cSld>
  <p:clrMapOvr>
    <a:masterClrMapping/>
  </p:clrMapOvr>
  <p:transition>
    <p:dissolve/>
  </p:transition>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Choosing a Primary Key and Clustering Key</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Indexing</a:t>
            </a:r>
          </a:p>
        </p:txBody>
      </p:sp>
    </p:spTree>
    <p:extLst>
      <p:ext uri="{BB962C8B-B14F-4D97-AF65-F5344CB8AC3E}">
        <p14:creationId xmlns:p14="http://schemas.microsoft.com/office/powerpoint/2010/main" val="423182914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Clustered Indexes in SQL Server</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045845"/>
            <a:ext cx="3522762" cy="3749549"/>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A clustered index sort and stores the data in a table based on key values. </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There can only be one clustered index per table, since rows can only be stored in one order</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Clustered indexes can be and are frequently the primary key for a table</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Clustered indexes have no uniqueness requirement</a:t>
            </a:r>
          </a:p>
          <a:p>
            <a:pPr marL="0" indent="0">
              <a:buNone/>
            </a:pPr>
            <a:endParaRPr lang="en-US" altLang="en-US" sz="1350" dirty="0"/>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96" y="1497330"/>
            <a:ext cx="3429000" cy="2286000"/>
          </a:xfrm>
          <a:prstGeom prst="ellipse">
            <a:avLst/>
          </a:prstGeom>
        </p:spPr>
      </p:pic>
    </p:spTree>
    <p:extLst>
      <p:ext uri="{BB962C8B-B14F-4D97-AF65-F5344CB8AC3E}">
        <p14:creationId xmlns:p14="http://schemas.microsoft.com/office/powerpoint/2010/main" val="2915382788"/>
      </p:ext>
    </p:extLst>
  </p:cSld>
  <p:clrMapOvr>
    <a:masterClrMapping/>
  </p:clrMapOvr>
  <p:transition>
    <p:dissolve/>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Choosing a Clustering Key</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021283"/>
            <a:ext cx="7406084" cy="3585516"/>
          </a:xfrm>
        </p:spPr>
        <p:txBody>
          <a:bodyPr>
            <a:normAutofit lnSpcReduction="10000"/>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It is recommended to use an ever-increasing key to avoid fragmentation</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SQL Server duplicates the clustered index key, in subsequent non-clustered indexes</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Many applications use GUIDs are clustering keys—this can be either a horribly bad choice (GUID generated in client) or slightly bad choice (using NEWSEQUENTIALID()) in SQL Server</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Identity columns or Date and Identity are also examples of good clustering keys</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Uniqueness can come from there, or be enforced separately through a constraint</a:t>
            </a:r>
          </a:p>
          <a:p>
            <a:pPr marL="0" indent="0">
              <a:buNone/>
            </a:pPr>
            <a:endParaRPr lang="en-US" altLang="en-US" sz="1350" dirty="0"/>
          </a:p>
        </p:txBody>
      </p:sp>
    </p:spTree>
    <p:extLst>
      <p:ext uri="{BB962C8B-B14F-4D97-AF65-F5344CB8AC3E}">
        <p14:creationId xmlns:p14="http://schemas.microsoft.com/office/powerpoint/2010/main" val="825314658"/>
      </p:ext>
    </p:extLst>
  </p:cSld>
  <p:clrMapOvr>
    <a:masterClrMapping/>
  </p:clrMapOvr>
  <p:transition>
    <p:dissolve/>
  </p:transition>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Why You Want </a:t>
            </a:r>
            <a:r>
              <a:rPr lang="en-US" altLang="en-US" sz="2426">
                <a:solidFill>
                  <a:srgbClr val="818181"/>
                </a:solidFill>
                <a:latin typeface="M Avenir Medium" charset="0"/>
                <a:ea typeface="ＭＳ Ｐゴシック" panose="020B0600070205080204" pitchFamily="34" charset="-128"/>
                <a:sym typeface="M Avenir Medium" charset="0"/>
              </a:rPr>
              <a:t>a Clustered </a:t>
            </a:r>
            <a:r>
              <a:rPr lang="en-US" altLang="en-US" sz="2426" dirty="0">
                <a:solidFill>
                  <a:srgbClr val="818181"/>
                </a:solidFill>
                <a:latin typeface="M Avenir Medium" charset="0"/>
                <a:ea typeface="ＭＳ Ｐゴシック" panose="020B0600070205080204" pitchFamily="34" charset="-128"/>
                <a:sym typeface="M Avenir Medium" charset="0"/>
              </a:rPr>
              <a:t>Index</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Indexing</a:t>
            </a:r>
          </a:p>
        </p:txBody>
      </p:sp>
    </p:spTree>
    <p:extLst>
      <p:ext uri="{BB962C8B-B14F-4D97-AF65-F5344CB8AC3E}">
        <p14:creationId xmlns:p14="http://schemas.microsoft.com/office/powerpoint/2010/main" val="362013731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Why Does a Table Need a Clustered Index?</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045845"/>
            <a:ext cx="3522762" cy="3749549"/>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A clustered index sorts and stores the data in a table based on key values. </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Data access, especially for queries that require scans will be improved</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Specifically queries with BETWEEN, greater than, less than, or columns in ORDER BY OR GROUP BY clauses</a:t>
            </a:r>
          </a:p>
          <a:p>
            <a:pPr marL="0" indent="0">
              <a:spcBef>
                <a:spcPts val="2321"/>
              </a:spcBef>
              <a:buClr>
                <a:srgbClr val="1B7ABC"/>
              </a:buClr>
              <a:buSzPct val="145000"/>
              <a:buNone/>
            </a:pPr>
            <a:endParaRPr lang="en-US" altLang="en-US" sz="1800" dirty="0">
              <a:solidFill>
                <a:srgbClr val="818181"/>
              </a:solidFill>
              <a:sym typeface="M Avenir Medium" charset="0"/>
            </a:endParaRPr>
          </a:p>
          <a:p>
            <a:pPr marL="0" indent="0">
              <a:buNone/>
            </a:pPr>
            <a:endParaRPr lang="en-US" altLang="en-US" sz="1350" dirty="0"/>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96" y="1497330"/>
            <a:ext cx="3429000" cy="2286000"/>
          </a:xfrm>
          <a:prstGeom prst="ellipse">
            <a:avLst/>
          </a:prstGeom>
        </p:spPr>
      </p:pic>
    </p:spTree>
    <p:extLst>
      <p:ext uri="{BB962C8B-B14F-4D97-AF65-F5344CB8AC3E}">
        <p14:creationId xmlns:p14="http://schemas.microsoft.com/office/powerpoint/2010/main" val="277617471"/>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Reading an Execution Plan</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Query Execution</a:t>
            </a:r>
          </a:p>
        </p:txBody>
      </p:sp>
    </p:spTree>
    <p:extLst>
      <p:ext uri="{BB962C8B-B14F-4D97-AF65-F5344CB8AC3E}">
        <p14:creationId xmlns:p14="http://schemas.microsoft.com/office/powerpoint/2010/main" val="308341400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Other Clustered Index Benefits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021283"/>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Since the data is physically sorted, seek operations can be very efficient for ordered data</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By minimizing fragmentation you queries can be executed in a sequential fashion by the I/O subsystem </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Clustered indexes work in conjunction with non-clustered indexes to provide optimized data access paths to your data</a:t>
            </a:r>
          </a:p>
          <a:p>
            <a:pPr marL="0" indent="0">
              <a:buNone/>
            </a:pPr>
            <a:endParaRPr lang="en-US" altLang="en-US" sz="1350" dirty="0"/>
          </a:p>
        </p:txBody>
      </p:sp>
    </p:spTree>
    <p:extLst>
      <p:ext uri="{BB962C8B-B14F-4D97-AF65-F5344CB8AC3E}">
        <p14:creationId xmlns:p14="http://schemas.microsoft.com/office/powerpoint/2010/main" val="3624161254"/>
      </p:ext>
    </p:extLst>
  </p:cSld>
  <p:clrMapOvr>
    <a:masterClrMapping/>
  </p:clrMapOvr>
  <p:transition>
    <p:dissolve/>
  </p:transition>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When You Might Not Want a Clustered Index</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Indexing</a:t>
            </a:r>
          </a:p>
        </p:txBody>
      </p:sp>
    </p:spTree>
    <p:extLst>
      <p:ext uri="{BB962C8B-B14F-4D97-AF65-F5344CB8AC3E}">
        <p14:creationId xmlns:p14="http://schemas.microsoft.com/office/powerpoint/2010/main" val="121523143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Do You Always Need a Clustered Index?</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045845"/>
            <a:ext cx="3522762" cy="3749549"/>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The vast majority of your tables should use clustered indexes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Some scenarios do however benefit from a heap—the main example being data warehouse staging tables or very small reference tables </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Business use examples include auditing and logging tables</a:t>
            </a:r>
          </a:p>
          <a:p>
            <a:pPr marL="0" indent="0">
              <a:spcBef>
                <a:spcPts val="2321"/>
              </a:spcBef>
              <a:buClr>
                <a:srgbClr val="1B7ABC"/>
              </a:buClr>
              <a:buSzPct val="145000"/>
              <a:buNone/>
            </a:pPr>
            <a:endParaRPr lang="en-US" altLang="en-US" sz="1800" dirty="0">
              <a:solidFill>
                <a:srgbClr val="818181"/>
              </a:solidFill>
              <a:sym typeface="M Avenir Medium" charset="0"/>
            </a:endParaRPr>
          </a:p>
          <a:p>
            <a:pPr marL="0" indent="0">
              <a:buNone/>
            </a:pPr>
            <a:endParaRPr lang="en-US" altLang="en-US" sz="1350" dirty="0"/>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96" y="1497330"/>
            <a:ext cx="3429000" cy="2286000"/>
          </a:xfrm>
          <a:prstGeom prst="ellipse">
            <a:avLst/>
          </a:prstGeom>
        </p:spPr>
      </p:pic>
    </p:spTree>
    <p:extLst>
      <p:ext uri="{BB962C8B-B14F-4D97-AF65-F5344CB8AC3E}">
        <p14:creationId xmlns:p14="http://schemas.microsoft.com/office/powerpoint/2010/main" val="4049936264"/>
      </p:ext>
    </p:extLst>
  </p:cSld>
  <p:clrMapOvr>
    <a:masterClrMapping/>
  </p:clrMapOvr>
  <p:transition>
    <p:dissolve/>
  </p:transition>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Where Not To Use a Heap?</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021283"/>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Do not use a heap when data is frequently returned in sorted order</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Do not use a heap on a data that is grouped together on a regular basic</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Do not use a heap when queries are ranges queries (begin date to end date) </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Do not use a heap with large tables that need to </a:t>
            </a:r>
            <a:r>
              <a:rPr lang="en-US" altLang="en-US" sz="1800">
                <a:solidFill>
                  <a:srgbClr val="818181"/>
                </a:solidFill>
                <a:sym typeface="M Avenir Medium" charset="0"/>
              </a:rPr>
              <a:t>be queried</a:t>
            </a:r>
          </a:p>
          <a:p>
            <a:pPr marL="0" indent="0">
              <a:spcBef>
                <a:spcPts val="2321"/>
              </a:spcBef>
              <a:buClr>
                <a:srgbClr val="1B7ABC"/>
              </a:buClr>
              <a:buSzPct val="145000"/>
              <a:buNone/>
            </a:pPr>
            <a:endParaRPr lang="en-US" altLang="en-US" sz="1800" dirty="0">
              <a:solidFill>
                <a:srgbClr val="818181"/>
              </a:solidFill>
              <a:sym typeface="M Avenir Medium" charset="0"/>
            </a:endParaRPr>
          </a:p>
          <a:p>
            <a:pPr marL="0" indent="0">
              <a:buNone/>
            </a:pPr>
            <a:endParaRPr lang="en-US" altLang="en-US" sz="1350" dirty="0"/>
          </a:p>
        </p:txBody>
      </p:sp>
    </p:spTree>
    <p:extLst>
      <p:ext uri="{BB962C8B-B14F-4D97-AF65-F5344CB8AC3E}">
        <p14:creationId xmlns:p14="http://schemas.microsoft.com/office/powerpoint/2010/main" val="3303586285"/>
      </p:ext>
    </p:extLst>
  </p:cSld>
  <p:clrMapOvr>
    <a:masterClrMapping/>
  </p:clrMapOvr>
  <p:transition>
    <p:dissolve/>
  </p:transition>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Overview of Nonclustered Indexes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Indexing</a:t>
            </a:r>
          </a:p>
        </p:txBody>
      </p:sp>
    </p:spTree>
    <p:extLst>
      <p:ext uri="{BB962C8B-B14F-4D97-AF65-F5344CB8AC3E}">
        <p14:creationId xmlns:p14="http://schemas.microsoft.com/office/powerpoint/2010/main" val="23885597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What Are Nonclustered Indexes?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826385"/>
            <a:ext cx="3522762" cy="3749549"/>
          </a:xfrm>
        </p:spPr>
        <p:txBody>
          <a:bodyPr/>
          <a:lstStyle/>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Nonclustered indexes are secondary indexes used to help the performance of queries not served by the clustered index</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You can create multiple nonclustered indexes on a table</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You can also create filtered indexes, for tables with large data skew</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The cost of nonclustered indexes is space and insert/update performance</a:t>
            </a:r>
          </a:p>
          <a:p>
            <a:pPr marL="0" indent="0">
              <a:spcBef>
                <a:spcPts val="2321"/>
              </a:spcBef>
              <a:buClr>
                <a:srgbClr val="1B7ABC"/>
              </a:buClr>
              <a:buSzPct val="145000"/>
              <a:buNone/>
            </a:pPr>
            <a:endParaRPr lang="en-US" altLang="en-US" sz="1800" dirty="0">
              <a:solidFill>
                <a:srgbClr val="818181"/>
              </a:solidFill>
              <a:sym typeface="M Avenir Medium" charset="0"/>
            </a:endParaRPr>
          </a:p>
          <a:p>
            <a:pPr marL="0" indent="0">
              <a:buNone/>
            </a:pPr>
            <a:endParaRPr lang="en-US" altLang="en-US" sz="1350" dirty="0"/>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96" y="1500497"/>
            <a:ext cx="3429000" cy="2279667"/>
          </a:xfrm>
          <a:prstGeom prst="ellipse">
            <a:avLst/>
          </a:prstGeom>
        </p:spPr>
      </p:pic>
    </p:spTree>
    <p:extLst>
      <p:ext uri="{BB962C8B-B14F-4D97-AF65-F5344CB8AC3E}">
        <p14:creationId xmlns:p14="http://schemas.microsoft.com/office/powerpoint/2010/main" val="2245477492"/>
      </p:ext>
    </p:extLst>
  </p:cSld>
  <p:clrMapOvr>
    <a:masterClrMapping/>
  </p:clrMapOvr>
  <p:transition>
    <p:dissolve/>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More About Nonclustered Indexes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021283"/>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Use nonclustered indexes on columns involved in joining and grouping operations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Columns that are in the WHERE clause of your frequent queries, especially those that return exact matches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Columns with lots of distinct values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You can use the FILLFACTOR option to reduce fragmentation, in tables with heavy insert/update activity</a:t>
            </a:r>
          </a:p>
          <a:p>
            <a:pPr marL="0" indent="0">
              <a:buNone/>
            </a:pPr>
            <a:endParaRPr lang="en-US" altLang="en-US" sz="1350" dirty="0"/>
          </a:p>
        </p:txBody>
      </p:sp>
    </p:spTree>
    <p:extLst>
      <p:ext uri="{BB962C8B-B14F-4D97-AF65-F5344CB8AC3E}">
        <p14:creationId xmlns:p14="http://schemas.microsoft.com/office/powerpoint/2010/main" val="4057508438"/>
      </p:ext>
    </p:extLst>
  </p:cSld>
  <p:clrMapOvr>
    <a:masterClrMapping/>
  </p:clrMapOvr>
  <p:transition>
    <p:dissolve/>
  </p:transition>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Overview of Nonclustered Indexes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Indexing</a:t>
            </a:r>
          </a:p>
        </p:txBody>
      </p:sp>
    </p:spTree>
    <p:extLst>
      <p:ext uri="{BB962C8B-B14F-4D97-AF65-F5344CB8AC3E}">
        <p14:creationId xmlns:p14="http://schemas.microsoft.com/office/powerpoint/2010/main" val="216463784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What Are Nonclustered Indexes?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826385"/>
            <a:ext cx="3522762" cy="3749549"/>
          </a:xfrm>
        </p:spPr>
        <p:txBody>
          <a:bodyPr>
            <a:normAutofit lnSpcReduction="10000"/>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Nonclustered indexes are secondary indexes used to help the performance of queries not served by the clustered index</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You can create multiple nonclustered indexes on a table</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You can also create filtered indexes, for tables with large data skew</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The cost of nonclustered indexes is space and insert/update performance</a:t>
            </a:r>
          </a:p>
          <a:p>
            <a:pPr marL="0" indent="0">
              <a:spcBef>
                <a:spcPts val="2321"/>
              </a:spcBef>
              <a:buClr>
                <a:srgbClr val="1B7ABC"/>
              </a:buClr>
              <a:buSzPct val="145000"/>
              <a:buNone/>
            </a:pPr>
            <a:endParaRPr lang="en-US" altLang="en-US" sz="1800" dirty="0">
              <a:solidFill>
                <a:srgbClr val="818181"/>
              </a:solidFill>
              <a:sym typeface="M Avenir Medium" charset="0"/>
            </a:endParaRPr>
          </a:p>
          <a:p>
            <a:pPr marL="0" indent="0">
              <a:buNone/>
            </a:pPr>
            <a:endParaRPr lang="en-US" altLang="en-US" sz="1350" dirty="0"/>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96" y="1500497"/>
            <a:ext cx="3429000" cy="2279667"/>
          </a:xfrm>
          <a:prstGeom prst="ellipse">
            <a:avLst/>
          </a:prstGeom>
        </p:spPr>
      </p:pic>
    </p:spTree>
    <p:extLst>
      <p:ext uri="{BB962C8B-B14F-4D97-AF65-F5344CB8AC3E}">
        <p14:creationId xmlns:p14="http://schemas.microsoft.com/office/powerpoint/2010/main" val="3514091633"/>
      </p:ext>
    </p:extLst>
  </p:cSld>
  <p:clrMapOvr>
    <a:masterClrMapping/>
  </p:clrMapOvr>
  <p:transition>
    <p:dissolve/>
  </p:transition>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More About Nonclustered Indexes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021283"/>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Use nonclustered indexes on columns involved in joining and grouping operations</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Columns that are in the WHERE clause of your frequent queries, especially those that return exact matches</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Columns with lots of distinct values</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You can use the FILLFACTOR option to reduce fragmentation, in tables with heavy insert/update activity</a:t>
            </a:r>
          </a:p>
          <a:p>
            <a:pPr marL="0" indent="0">
              <a:buNone/>
            </a:pPr>
            <a:endParaRPr lang="en-US" altLang="en-US" sz="1350" dirty="0"/>
          </a:p>
        </p:txBody>
      </p:sp>
    </p:spTree>
    <p:extLst>
      <p:ext uri="{BB962C8B-B14F-4D97-AF65-F5344CB8AC3E}">
        <p14:creationId xmlns:p14="http://schemas.microsoft.com/office/powerpoint/2010/main" val="270391129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89914" y="2381086"/>
            <a:ext cx="7315200" cy="562571"/>
          </a:xfrm>
        </p:spPr>
        <p:txBody>
          <a:bodyPr>
            <a:normAutofit fontScale="90000"/>
          </a:bodyPr>
          <a:lstStyle/>
          <a:p>
            <a:pPr eaLnBrk="1" hangingPunct="1">
              <a:defRPr/>
            </a:pPr>
            <a:r>
              <a:rPr lang="en-US" dirty="0"/>
              <a:t>There are two types of execution plans:</a:t>
            </a:r>
            <a:br>
              <a:rPr lang="en-US" dirty="0"/>
            </a:br>
            <a:r>
              <a:rPr lang="en-US" dirty="0"/>
              <a:t>Estimated and Actual</a:t>
            </a:r>
            <a:br>
              <a:rPr lang="en-US" dirty="0"/>
            </a:br>
            <a:endParaRPr lang="en-US" dirty="0"/>
          </a:p>
        </p:txBody>
      </p:sp>
    </p:spTree>
    <p:extLst>
      <p:ext uri="{BB962C8B-B14F-4D97-AF65-F5344CB8AC3E}">
        <p14:creationId xmlns:p14="http://schemas.microsoft.com/office/powerpoint/2010/main" val="228812708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defRPr/>
            </a:pPr>
            <a:r>
              <a:rPr lang="en-US" altLang="en-US" sz="2426" dirty="0">
                <a:solidFill>
                  <a:srgbClr val="818181"/>
                </a:solidFill>
                <a:latin typeface="M Avenir Medium" charset="0"/>
                <a:ea typeface="ＭＳ Ｐゴシック" panose="020B0600070205080204" pitchFamily="34" charset="-128"/>
                <a:sym typeface="M Avenir Medium" charset="0"/>
              </a:rPr>
              <a:t>Filtered Indexes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Indexing</a:t>
            </a:r>
          </a:p>
        </p:txBody>
      </p:sp>
    </p:spTree>
    <p:extLst>
      <p:ext uri="{BB962C8B-B14F-4D97-AF65-F5344CB8AC3E}">
        <p14:creationId xmlns:p14="http://schemas.microsoft.com/office/powerpoint/2010/main" val="134653813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Filtered Indexes in SQL Server</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045845"/>
            <a:ext cx="3522762" cy="3749549"/>
          </a:xfrm>
        </p:spPr>
        <p:txBody>
          <a:bodyPr/>
          <a:lstStyle/>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A special type of non-clustered index that limits the amount of rows included</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Use cases are best for large amounts of data skew and fixed query parameters.</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For example where, you have 10 MM records with a value of 1, and the other values are all distinct</a:t>
            </a:r>
          </a:p>
          <a:p>
            <a:pPr marL="0" indent="0">
              <a:buNone/>
            </a:pPr>
            <a:endParaRPr lang="en-US" altLang="en-US" sz="1200" dirty="0">
              <a:latin typeface="+mj-lt"/>
            </a:endParaRPr>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978" y="1497330"/>
            <a:ext cx="2304435" cy="2286000"/>
          </a:xfrm>
          <a:prstGeom prst="ellipse">
            <a:avLst/>
          </a:prstGeom>
        </p:spPr>
      </p:pic>
    </p:spTree>
    <p:extLst>
      <p:ext uri="{BB962C8B-B14F-4D97-AF65-F5344CB8AC3E}">
        <p14:creationId xmlns:p14="http://schemas.microsoft.com/office/powerpoint/2010/main" val="3981186359"/>
      </p:ext>
    </p:extLst>
  </p:cSld>
  <p:clrMapOvr>
    <a:masterClrMapping/>
  </p:clrMapOvr>
  <p:transition>
    <p:dissolve/>
  </p:transition>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What is a Columnstore Index?</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Columnstore</a:t>
            </a:r>
          </a:p>
        </p:txBody>
      </p:sp>
    </p:spTree>
    <p:extLst>
      <p:ext uri="{BB962C8B-B14F-4D97-AF65-F5344CB8AC3E}">
        <p14:creationId xmlns:p14="http://schemas.microsoft.com/office/powerpoint/2010/main" val="319663458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Columnstore Indexes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826385"/>
            <a:ext cx="3522762" cy="3749549"/>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Columnstore indexes where introduced in SQL Server 2012 and are designed for analytic workloads</a:t>
            </a:r>
          </a:p>
          <a:p>
            <a:pPr marL="368336" indent="-368336">
              <a:spcBef>
                <a:spcPts val="2321"/>
              </a:spcBef>
              <a:buClr>
                <a:srgbClr val="1B7ABC"/>
              </a:buClr>
              <a:buSzPct val="145000"/>
              <a:buFont typeface="M Avenir Medium" charset="0"/>
              <a:buChar char="•"/>
            </a:pPr>
            <a:r>
              <a:rPr lang="en-US" altLang="en-US" sz="1800" dirty="0" err="1">
                <a:solidFill>
                  <a:srgbClr val="818181"/>
                </a:solidFill>
                <a:sym typeface="M Avenir Medium" charset="0"/>
              </a:rPr>
              <a:t>Columnstores</a:t>
            </a:r>
            <a:r>
              <a:rPr lang="en-US" altLang="en-US" sz="1800" dirty="0">
                <a:solidFill>
                  <a:srgbClr val="818181"/>
                </a:solidFill>
                <a:sym typeface="M Avenir Medium" charset="0"/>
              </a:rPr>
              <a:t> store data in columns, which enables very high compression ratios, and more efficient querying</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These indexes use batch execution mode which is very efficient for aggregations</a:t>
            </a:r>
          </a:p>
          <a:p>
            <a:pPr marL="0" indent="0">
              <a:spcBef>
                <a:spcPts val="2321"/>
              </a:spcBef>
              <a:buClr>
                <a:srgbClr val="1B7ABC"/>
              </a:buClr>
              <a:buSzPct val="145000"/>
              <a:buNone/>
            </a:pPr>
            <a:endParaRPr lang="en-US" altLang="en-US" sz="1800" dirty="0">
              <a:solidFill>
                <a:srgbClr val="818181"/>
              </a:solidFill>
              <a:sym typeface="M Avenir Medium" charset="0"/>
            </a:endParaRPr>
          </a:p>
          <a:p>
            <a:pPr marL="0" indent="0">
              <a:buNone/>
            </a:pPr>
            <a:endParaRPr lang="en-US" altLang="en-US" sz="1350" dirty="0"/>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196" y="1497330"/>
            <a:ext cx="2286000" cy="2286000"/>
          </a:xfrm>
          <a:prstGeom prst="rect">
            <a:avLst/>
          </a:prstGeom>
        </p:spPr>
      </p:pic>
    </p:spTree>
    <p:extLst>
      <p:ext uri="{BB962C8B-B14F-4D97-AF65-F5344CB8AC3E}">
        <p14:creationId xmlns:p14="http://schemas.microsoft.com/office/powerpoint/2010/main" val="1485338997"/>
      </p:ext>
    </p:extLst>
  </p:cSld>
  <p:clrMapOvr>
    <a:masterClrMapping/>
  </p:clrMapOvr>
  <p:transition>
    <p:dissolve/>
  </p:transition>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Columnstore Indexes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021283"/>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Columnstore indexes should include most or all of the columns in your table (requirement for Clustered Columnstore)</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Columnstore indexes have their own dedicated cache in SQL Server’s memory</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You can use archival compression mode (2014+) to increase the level of data compression</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Only columns used in your query </a:t>
            </a:r>
            <a:r>
              <a:rPr lang="en-US" altLang="en-US" sz="1800">
                <a:solidFill>
                  <a:srgbClr val="818181"/>
                </a:solidFill>
                <a:sym typeface="M Avenir Medium" charset="0"/>
              </a:rPr>
              <a:t>are scanned </a:t>
            </a:r>
            <a:endParaRPr lang="en-US" altLang="en-US" sz="1800" dirty="0">
              <a:solidFill>
                <a:srgbClr val="818181"/>
              </a:solidFill>
              <a:sym typeface="M Avenir Medium" charset="0"/>
            </a:endParaRPr>
          </a:p>
          <a:p>
            <a:pPr marL="368336" indent="-368336">
              <a:spcBef>
                <a:spcPts val="2321"/>
              </a:spcBef>
              <a:buClr>
                <a:srgbClr val="1B7ABC"/>
              </a:buClr>
              <a:buSzPct val="145000"/>
              <a:buFont typeface="M Avenir Medium" charset="0"/>
              <a:buChar char="•"/>
            </a:pPr>
            <a:endParaRPr lang="en-US" altLang="en-US" sz="1800" dirty="0">
              <a:solidFill>
                <a:srgbClr val="818181"/>
              </a:solidFill>
              <a:sym typeface="M Avenir Medium" charset="0"/>
            </a:endParaRPr>
          </a:p>
          <a:p>
            <a:pPr marL="0" indent="0">
              <a:buNone/>
            </a:pPr>
            <a:endParaRPr lang="en-US" altLang="en-US" sz="1350" dirty="0"/>
          </a:p>
        </p:txBody>
      </p:sp>
    </p:spTree>
    <p:extLst>
      <p:ext uri="{BB962C8B-B14F-4D97-AF65-F5344CB8AC3E}">
        <p14:creationId xmlns:p14="http://schemas.microsoft.com/office/powerpoint/2010/main" val="2935248785"/>
      </p:ext>
    </p:extLst>
  </p:cSld>
  <p:clrMapOvr>
    <a:masterClrMapping/>
  </p:clrMapOvr>
  <p:transition>
    <p:dissolve/>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Clustered Columnstore and Data Warehouse</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Columnstore</a:t>
            </a:r>
          </a:p>
        </p:txBody>
      </p:sp>
    </p:spTree>
    <p:extLst>
      <p:ext uri="{BB962C8B-B14F-4D97-AF65-F5344CB8AC3E}">
        <p14:creationId xmlns:p14="http://schemas.microsoft.com/office/powerpoint/2010/main" val="383861576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Data Warehouse and Columnstore</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953747"/>
            <a:ext cx="3522762" cy="3749549"/>
          </a:xfrm>
        </p:spPr>
        <p:txBody>
          <a:bodyPr>
            <a:normAutofit lnSpcReduction="10000"/>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Columnstore indexes are a key component of modern DW design</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Fact tables and large dimensions should use columnstore indexes</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Performance of these indexes is much better in SQL Server 2016 and higher</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Better support for text predicates, as well as more batch operators</a:t>
            </a:r>
          </a:p>
          <a:p>
            <a:pPr marL="0" indent="0">
              <a:spcBef>
                <a:spcPts val="2321"/>
              </a:spcBef>
              <a:buClr>
                <a:srgbClr val="1B7ABC"/>
              </a:buClr>
              <a:buSzPct val="145000"/>
              <a:buNone/>
            </a:pPr>
            <a:endParaRPr lang="en-US" altLang="en-US" sz="1800" dirty="0">
              <a:solidFill>
                <a:srgbClr val="818181"/>
              </a:solidFill>
              <a:sym typeface="M Avenir Medium" charset="0"/>
            </a:endParaRPr>
          </a:p>
          <a:p>
            <a:pPr marL="0" indent="0">
              <a:buNone/>
            </a:pPr>
            <a:endParaRPr lang="en-US" altLang="en-US" sz="1350" dirty="0"/>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96" y="1497330"/>
            <a:ext cx="3429000" cy="2286000"/>
          </a:xfrm>
          <a:prstGeom prst="ellipse">
            <a:avLst/>
          </a:prstGeom>
        </p:spPr>
      </p:pic>
    </p:spTree>
    <p:extLst>
      <p:ext uri="{BB962C8B-B14F-4D97-AF65-F5344CB8AC3E}">
        <p14:creationId xmlns:p14="http://schemas.microsoft.com/office/powerpoint/2010/main" val="1996646566"/>
      </p:ext>
    </p:extLst>
  </p:cSld>
  <p:clrMapOvr>
    <a:masterClrMapping/>
  </p:clrMapOvr>
  <p:transition>
    <p:dissolve/>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Other Data Warehouse Design Elements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021283"/>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You can combine nonclustered b-tree indexes with columnstore for improved seek performance. Use this pattern carefully</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Columnstore also work well with bulk inserts</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This design pattern works optimally with star schemas</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Avoid fact to fact joins with pure </a:t>
            </a:r>
            <a:r>
              <a:rPr lang="en-US" altLang="en-US" sz="1800" dirty="0" err="1">
                <a:solidFill>
                  <a:srgbClr val="818181"/>
                </a:solidFill>
                <a:sym typeface="M Avenir Medium" charset="0"/>
              </a:rPr>
              <a:t>columnstore</a:t>
            </a:r>
            <a:endParaRPr lang="en-US" altLang="en-US" sz="1800" dirty="0">
              <a:solidFill>
                <a:srgbClr val="818181"/>
              </a:solidFill>
              <a:sym typeface="M Avenir Medium" charset="0"/>
            </a:endParaRPr>
          </a:p>
          <a:p>
            <a:pPr marL="0" indent="0">
              <a:buNone/>
            </a:pPr>
            <a:endParaRPr lang="en-US" altLang="en-US" sz="1350" dirty="0"/>
          </a:p>
        </p:txBody>
      </p:sp>
    </p:spTree>
    <p:extLst>
      <p:ext uri="{BB962C8B-B14F-4D97-AF65-F5344CB8AC3E}">
        <p14:creationId xmlns:p14="http://schemas.microsoft.com/office/powerpoint/2010/main" val="54274228"/>
      </p:ext>
    </p:extLst>
  </p:cSld>
  <p:clrMapOvr>
    <a:masterClrMapping/>
  </p:clrMapOvr>
  <p:transition>
    <p:dissolve/>
  </p:transition>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Nonclustered Columnstore</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Columnstore</a:t>
            </a:r>
          </a:p>
        </p:txBody>
      </p:sp>
    </p:spTree>
    <p:extLst>
      <p:ext uri="{BB962C8B-B14F-4D97-AF65-F5344CB8AC3E}">
        <p14:creationId xmlns:p14="http://schemas.microsoft.com/office/powerpoint/2010/main" val="138136877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Nonclustered Columnstore Indexes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826385"/>
            <a:ext cx="3522762" cy="3749549"/>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The original implementation in SQL Server 2012</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There are two main differences with clustered columnstore</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You can filter NCCI and you can exclude columns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Good for versions that have non-supported datatypes</a:t>
            </a:r>
          </a:p>
          <a:p>
            <a:pPr marL="0" indent="0">
              <a:spcBef>
                <a:spcPts val="2321"/>
              </a:spcBef>
              <a:buClr>
                <a:srgbClr val="1B7ABC"/>
              </a:buClr>
              <a:buSzPct val="145000"/>
              <a:buNone/>
            </a:pPr>
            <a:endParaRPr lang="en-US" altLang="en-US" sz="1800" dirty="0">
              <a:solidFill>
                <a:srgbClr val="818181"/>
              </a:solidFill>
              <a:latin typeface="+mj-lt"/>
              <a:sym typeface="M Avenir Medium" charset="0"/>
            </a:endParaRPr>
          </a:p>
          <a:p>
            <a:pPr marL="0" indent="0">
              <a:buNone/>
            </a:pPr>
            <a:endParaRPr lang="en-US" altLang="en-US" sz="1350" dirty="0">
              <a:latin typeface="+mj-lt"/>
            </a:endParaRPr>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83" y="1497330"/>
            <a:ext cx="1952625" cy="2286000"/>
          </a:xfrm>
          <a:prstGeom prst="ellipse">
            <a:avLst/>
          </a:prstGeom>
        </p:spPr>
      </p:pic>
    </p:spTree>
    <p:extLst>
      <p:ext uri="{BB962C8B-B14F-4D97-AF65-F5344CB8AC3E}">
        <p14:creationId xmlns:p14="http://schemas.microsoft.com/office/powerpoint/2010/main" val="1831544375"/>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eaLnBrk="1" hangingPunct="1">
              <a:defRPr/>
            </a:pPr>
            <a:r>
              <a:rPr lang="en-US" dirty="0"/>
              <a:t>More About Execution Plans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1209878"/>
            <a:ext cx="3522762"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The plans themselves will nearly always be the same, </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The actual plan will have the statistics.</a:t>
            </a:r>
          </a:p>
          <a:p>
            <a:pPr marL="368336" indent="-368336">
              <a:spcBef>
                <a:spcPts val="2321"/>
              </a:spcBef>
              <a:buClr>
                <a:srgbClr val="1B7ABC"/>
              </a:buClr>
              <a:buSzPct val="145000"/>
              <a:buFont typeface="M Avenir Medium" charset="0"/>
              <a:buChar char="•"/>
            </a:pPr>
            <a:r>
              <a:rPr lang="en-US" altLang="en-US" sz="1800" dirty="0">
                <a:solidFill>
                  <a:srgbClr val="818181"/>
                </a:solidFill>
                <a:sym typeface="M Avenir Medium" charset="0"/>
              </a:rPr>
              <a:t>Rarely, the storage engine may choose a different actual plan</a:t>
            </a:r>
          </a:p>
          <a:p>
            <a:pPr marL="0" indent="0">
              <a:buNone/>
            </a:pPr>
            <a:endParaRPr lang="en-US" altLang="en-US" sz="1350" dirty="0"/>
          </a:p>
        </p:txBody>
      </p:sp>
      <p:pic>
        <p:nvPicPr>
          <p:cNvPr id="6" name="Picture 5">
            <a:extLst>
              <a:ext uri="{FF2B5EF4-FFF2-40B4-BE49-F238E27FC236}">
                <a16:creationId xmlns:a16="http://schemas.microsoft.com/office/drawing/2014/main" id="{724E5CE6-3B3D-6D46-A2B9-9B1B983C4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832" y="1370384"/>
            <a:ext cx="3429000" cy="2286000"/>
          </a:xfrm>
          <a:prstGeom prst="rect">
            <a:avLst/>
          </a:prstGeom>
        </p:spPr>
      </p:pic>
    </p:spTree>
    <p:extLst>
      <p:ext uri="{BB962C8B-B14F-4D97-AF65-F5344CB8AC3E}">
        <p14:creationId xmlns:p14="http://schemas.microsoft.com/office/powerpoint/2010/main" val="3982036038"/>
      </p:ext>
    </p:extLst>
  </p:cSld>
  <p:clrMapOvr>
    <a:masterClrMapping/>
  </p:clrMapOvr>
  <p:transition>
    <p:dissolve/>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Other considerations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021283"/>
            <a:ext cx="7406084" cy="3585516"/>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Nonclustered indexes increase your space requirements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Can not be changed by using an alter index statement</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You can use cursors and triggers with a nonclustered </a:t>
            </a:r>
            <a:r>
              <a:rPr lang="en-US" altLang="en-US" sz="1800" dirty="0" err="1">
                <a:solidFill>
                  <a:srgbClr val="818181"/>
                </a:solidFill>
                <a:latin typeface="+mj-lt"/>
                <a:sym typeface="M Avenir Medium" charset="0"/>
              </a:rPr>
              <a:t>columnstore</a:t>
            </a:r>
            <a:r>
              <a:rPr lang="en-US" altLang="en-US" sz="1800" dirty="0">
                <a:solidFill>
                  <a:srgbClr val="818181"/>
                </a:solidFill>
                <a:latin typeface="+mj-lt"/>
                <a:sym typeface="M Avenir Medium" charset="0"/>
              </a:rPr>
              <a:t> index</a:t>
            </a:r>
          </a:p>
          <a:p>
            <a:pPr marL="368336" indent="-368336">
              <a:spcBef>
                <a:spcPts val="2321"/>
              </a:spcBef>
              <a:buClr>
                <a:srgbClr val="1B7ABC"/>
              </a:buClr>
              <a:buSzPct val="145000"/>
              <a:buFont typeface="M Avenir Medium" charset="0"/>
              <a:buChar char="•"/>
            </a:pPr>
            <a:endParaRPr lang="en-US" altLang="en-US" sz="1800" dirty="0">
              <a:solidFill>
                <a:srgbClr val="818181"/>
              </a:solidFill>
              <a:latin typeface="+mj-lt"/>
              <a:sym typeface="M Avenir Medium" charset="0"/>
            </a:endParaRPr>
          </a:p>
          <a:p>
            <a:pPr marL="0" indent="0">
              <a:buNone/>
            </a:pPr>
            <a:endParaRPr lang="en-US" altLang="en-US" sz="1350" dirty="0">
              <a:latin typeface="+mj-lt"/>
            </a:endParaRPr>
          </a:p>
        </p:txBody>
      </p:sp>
    </p:spTree>
    <p:extLst>
      <p:ext uri="{BB962C8B-B14F-4D97-AF65-F5344CB8AC3E}">
        <p14:creationId xmlns:p14="http://schemas.microsoft.com/office/powerpoint/2010/main" val="2537683440"/>
      </p:ext>
    </p:extLst>
  </p:cSld>
  <p:clrMapOvr>
    <a:masterClrMapping/>
  </p:clrMapOvr>
  <p:transition>
    <p:dissolve/>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Hybrid Analytics</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Columnstore</a:t>
            </a:r>
          </a:p>
        </p:txBody>
      </p:sp>
    </p:spTree>
    <p:extLst>
      <p:ext uri="{BB962C8B-B14F-4D97-AF65-F5344CB8AC3E}">
        <p14:creationId xmlns:p14="http://schemas.microsoft.com/office/powerpoint/2010/main" val="37740059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Hybrid Analytics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826385"/>
            <a:ext cx="3522762" cy="3749549"/>
          </a:xfrm>
        </p:spPr>
        <p:txBody>
          <a:bodyPr>
            <a:normAutofit lnSpcReduction="10000"/>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This design pattern is used to facilitate real-time analytical querying against OLTP workloads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Designed for single-source analytics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Two types of examples</a:t>
            </a:r>
          </a:p>
          <a:p>
            <a:pPr marL="602732" lvl="1" indent="-368336">
              <a:spcBef>
                <a:spcPts val="2321"/>
              </a:spcBef>
              <a:buClr>
                <a:srgbClr val="1B7ABC"/>
              </a:buClr>
              <a:buSzPct val="145000"/>
              <a:buFont typeface="M Avenir Medium" charset="0"/>
              <a:buChar char="•"/>
            </a:pPr>
            <a:r>
              <a:rPr lang="en-US" altLang="en-US" dirty="0">
                <a:solidFill>
                  <a:srgbClr val="818181"/>
                </a:solidFill>
                <a:latin typeface="+mj-lt"/>
                <a:sym typeface="M Avenir Medium" charset="0"/>
              </a:rPr>
              <a:t>Filtered Non-clustered columnstore</a:t>
            </a:r>
          </a:p>
          <a:p>
            <a:pPr marL="602732" lvl="1" indent="-368336">
              <a:spcBef>
                <a:spcPts val="2321"/>
              </a:spcBef>
              <a:buClr>
                <a:srgbClr val="1B7ABC"/>
              </a:buClr>
              <a:buSzPct val="145000"/>
              <a:buFont typeface="M Avenir Medium" charset="0"/>
              <a:buChar char="•"/>
            </a:pPr>
            <a:r>
              <a:rPr lang="en-US" altLang="en-US" dirty="0">
                <a:solidFill>
                  <a:srgbClr val="818181"/>
                </a:solidFill>
                <a:latin typeface="+mj-lt"/>
                <a:sym typeface="M Avenir Medium" charset="0"/>
              </a:rPr>
              <a:t>Columnstore in-memory tables</a:t>
            </a:r>
          </a:p>
          <a:p>
            <a:pPr marL="0" indent="0">
              <a:spcBef>
                <a:spcPts val="2321"/>
              </a:spcBef>
              <a:buClr>
                <a:srgbClr val="1B7ABC"/>
              </a:buClr>
              <a:buSzPct val="145000"/>
              <a:buNone/>
            </a:pPr>
            <a:endParaRPr lang="en-US" altLang="en-US" sz="1800" dirty="0">
              <a:solidFill>
                <a:srgbClr val="818181"/>
              </a:solidFill>
              <a:sym typeface="M Avenir Medium" charset="0"/>
            </a:endParaRPr>
          </a:p>
          <a:p>
            <a:pPr marL="0" indent="0">
              <a:buNone/>
            </a:pPr>
            <a:endParaRPr lang="en-US" altLang="en-US" sz="1350" dirty="0"/>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96" y="1497330"/>
            <a:ext cx="3429000" cy="2286000"/>
          </a:xfrm>
          <a:prstGeom prst="ellipse">
            <a:avLst/>
          </a:prstGeom>
        </p:spPr>
      </p:pic>
    </p:spTree>
    <p:extLst>
      <p:ext uri="{BB962C8B-B14F-4D97-AF65-F5344CB8AC3E}">
        <p14:creationId xmlns:p14="http://schemas.microsoft.com/office/powerpoint/2010/main" val="2992810409"/>
      </p:ext>
    </p:extLst>
  </p:cSld>
  <p:clrMapOvr>
    <a:masterClrMapping/>
  </p:clrMapOvr>
  <p:transition>
    <p:dissolve/>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Transaction Isolation</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Isolation Levels</a:t>
            </a:r>
          </a:p>
        </p:txBody>
      </p:sp>
    </p:spTree>
    <p:extLst>
      <p:ext uri="{BB962C8B-B14F-4D97-AF65-F5344CB8AC3E}">
        <p14:creationId xmlns:p14="http://schemas.microsoft.com/office/powerpoint/2010/main" val="200476837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ACID and Databases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826385"/>
            <a:ext cx="3522762" cy="3749549"/>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Relational databases have ACID properties (Atomic, Consistent, Isolation, Durability)</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One of the ways this is implemented in SQL Server is through the use of Isolation Levels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Isolation Levels can be configured at the transaction, instance*, and session level. </a:t>
            </a:r>
          </a:p>
          <a:p>
            <a:pPr marL="0" indent="0">
              <a:spcBef>
                <a:spcPts val="2321"/>
              </a:spcBef>
              <a:buClr>
                <a:srgbClr val="1B7ABC"/>
              </a:buClr>
              <a:buSzPct val="145000"/>
              <a:buNone/>
            </a:pPr>
            <a:endParaRPr lang="en-US" altLang="en-US" sz="1800" dirty="0">
              <a:solidFill>
                <a:srgbClr val="818181"/>
              </a:solidFill>
              <a:sym typeface="M Avenir Medium" charset="0"/>
            </a:endParaRPr>
          </a:p>
          <a:p>
            <a:pPr marL="0" indent="0">
              <a:buNone/>
            </a:pPr>
            <a:endParaRPr lang="en-US" altLang="en-US" sz="1350" dirty="0"/>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91" y="1732414"/>
            <a:ext cx="2705830" cy="1803887"/>
          </a:xfrm>
          <a:prstGeom prst="rect">
            <a:avLst/>
          </a:prstGeom>
        </p:spPr>
      </p:pic>
    </p:spTree>
    <p:extLst>
      <p:ext uri="{BB962C8B-B14F-4D97-AF65-F5344CB8AC3E}">
        <p14:creationId xmlns:p14="http://schemas.microsoft.com/office/powerpoint/2010/main" val="2211510247"/>
      </p:ext>
    </p:extLst>
  </p:cSld>
  <p:clrMapOvr>
    <a:masterClrMapping/>
  </p:clrMapOvr>
  <p:transition>
    <p:dissolve/>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Isolation Levels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831715" y="1021283"/>
            <a:ext cx="7406084" cy="3585516"/>
          </a:xfrm>
        </p:spPr>
        <p:txBody>
          <a:bodyPr/>
          <a:lstStyle/>
          <a:p>
            <a:r>
              <a:rPr lang="en-US" dirty="0">
                <a:latin typeface="Arial" panose="020B0604020202020204" pitchFamily="34" charset="0"/>
                <a:cs typeface="Arial" panose="020B0604020202020204" pitchFamily="34" charset="0"/>
              </a:rPr>
              <a:t>READ UNCOMMITTED</a:t>
            </a:r>
          </a:p>
          <a:p>
            <a:r>
              <a:rPr lang="en-US" dirty="0">
                <a:latin typeface="Arial" panose="020B0604020202020204" pitchFamily="34" charset="0"/>
                <a:cs typeface="Arial" panose="020B0604020202020204" pitchFamily="34" charset="0"/>
              </a:rPr>
              <a:t>READ COMMITTED</a:t>
            </a:r>
          </a:p>
          <a:p>
            <a:r>
              <a:rPr lang="en-US" dirty="0">
                <a:latin typeface="Arial" panose="020B0604020202020204" pitchFamily="34" charset="0"/>
                <a:cs typeface="Arial" panose="020B0604020202020204" pitchFamily="34" charset="0"/>
              </a:rPr>
              <a:t>REPEATABLE READ</a:t>
            </a:r>
          </a:p>
          <a:p>
            <a:r>
              <a:rPr lang="en-US" dirty="0">
                <a:latin typeface="Arial" panose="020B0604020202020204" pitchFamily="34" charset="0"/>
                <a:cs typeface="Arial" panose="020B0604020202020204" pitchFamily="34" charset="0"/>
              </a:rPr>
              <a:t>SERIALIZABLE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SNAPSHOT*</a:t>
            </a:r>
          </a:p>
          <a:p>
            <a:r>
              <a:rPr lang="en-US" dirty="0">
                <a:latin typeface="Arial" panose="020B0604020202020204" pitchFamily="34" charset="0"/>
                <a:cs typeface="Arial" panose="020B0604020202020204" pitchFamily="34" charset="0"/>
              </a:rPr>
              <a:t>READ COMMITTED SNAPSHOT*</a:t>
            </a:r>
          </a:p>
          <a:p>
            <a:endParaRPr lang="en-US" dirty="0">
              <a:latin typeface="Arial" panose="020B0604020202020204" pitchFamily="34" charset="0"/>
              <a:cs typeface="Arial" panose="020B0604020202020204" pitchFamily="34" charset="0"/>
            </a:endParaRPr>
          </a:p>
          <a:p>
            <a:pPr marL="368336" indent="-368336">
              <a:spcBef>
                <a:spcPts val="2321"/>
              </a:spcBef>
              <a:buClr>
                <a:srgbClr val="1B7ABC"/>
              </a:buClr>
              <a:buSzPct val="145000"/>
              <a:buFont typeface="M Avenir Medium" charset="0"/>
              <a:buChar char="•"/>
            </a:pPr>
            <a:endParaRPr lang="en-US" altLang="en-US" sz="1800" dirty="0">
              <a:solidFill>
                <a:srgbClr val="818181"/>
              </a:solidFill>
              <a:sym typeface="M Avenir Medium" charset="0"/>
            </a:endParaRPr>
          </a:p>
          <a:p>
            <a:pPr marL="0" indent="0">
              <a:buNone/>
            </a:pPr>
            <a:endParaRPr lang="en-US" altLang="en-US" sz="1350" dirty="0"/>
          </a:p>
        </p:txBody>
      </p:sp>
    </p:spTree>
    <p:extLst>
      <p:ext uri="{BB962C8B-B14F-4D97-AF65-F5344CB8AC3E}">
        <p14:creationId xmlns:p14="http://schemas.microsoft.com/office/powerpoint/2010/main" val="3019954693"/>
      </p:ext>
    </p:extLst>
  </p:cSld>
  <p:clrMapOvr>
    <a:masterClrMapping/>
  </p:clrMapOvr>
  <p:transition>
    <p:dissolve/>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Read Committed Snapshot Isolation</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Isolation Levels</a:t>
            </a:r>
          </a:p>
        </p:txBody>
      </p:sp>
    </p:spTree>
    <p:extLst>
      <p:ext uri="{BB962C8B-B14F-4D97-AF65-F5344CB8AC3E}">
        <p14:creationId xmlns:p14="http://schemas.microsoft.com/office/powerpoint/2010/main" val="189865459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Read Committed Snapshot Isolation</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826385"/>
            <a:ext cx="3522762" cy="3749549"/>
          </a:xfrm>
        </p:spPr>
        <p:txBody>
          <a:bodyPr/>
          <a:lstStyle/>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RCSI is a combination of isolation levels that is set at the database level</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Increases </a:t>
            </a:r>
            <a:r>
              <a:rPr lang="en-US" altLang="en-US" sz="1800" dirty="0" err="1">
                <a:solidFill>
                  <a:srgbClr val="818181"/>
                </a:solidFill>
                <a:latin typeface="+mj-lt"/>
                <a:sym typeface="M Avenir Medium" charset="0"/>
              </a:rPr>
              <a:t>tempdb</a:t>
            </a:r>
            <a:r>
              <a:rPr lang="en-US" altLang="en-US" sz="1800" dirty="0">
                <a:solidFill>
                  <a:srgbClr val="818181"/>
                </a:solidFill>
                <a:latin typeface="+mj-lt"/>
                <a:sym typeface="M Avenir Medium" charset="0"/>
              </a:rPr>
              <a:t> utilizations as row versions are maintained there</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Allows readers not to block writers</a:t>
            </a:r>
          </a:p>
          <a:p>
            <a:pPr marL="368336" indent="-368336">
              <a:spcBef>
                <a:spcPts val="2321"/>
              </a:spcBef>
              <a:buClr>
                <a:srgbClr val="1B7ABC"/>
              </a:buClr>
              <a:buSzPct val="145000"/>
              <a:buFont typeface="M Avenir Medium" charset="0"/>
              <a:buChar char="•"/>
            </a:pPr>
            <a:r>
              <a:rPr lang="en-US" altLang="en-US" sz="1800" dirty="0">
                <a:solidFill>
                  <a:srgbClr val="818181"/>
                </a:solidFill>
                <a:latin typeface="+mj-lt"/>
                <a:sym typeface="M Avenir Medium" charset="0"/>
              </a:rPr>
              <a:t>Should be used for most production application workloads</a:t>
            </a:r>
          </a:p>
          <a:p>
            <a:pPr marL="0" indent="0">
              <a:spcBef>
                <a:spcPts val="2321"/>
              </a:spcBef>
              <a:buClr>
                <a:srgbClr val="1B7ABC"/>
              </a:buClr>
              <a:buSzPct val="145000"/>
              <a:buNone/>
            </a:pPr>
            <a:endParaRPr lang="en-US" altLang="en-US" sz="1800" dirty="0">
              <a:solidFill>
                <a:srgbClr val="818181"/>
              </a:solidFill>
              <a:latin typeface="+mj-lt"/>
              <a:sym typeface="M Avenir Medium" charset="0"/>
            </a:endParaRPr>
          </a:p>
          <a:p>
            <a:pPr marL="0" indent="0">
              <a:buNone/>
            </a:pPr>
            <a:endParaRPr lang="en-US" altLang="en-US" sz="1350" dirty="0">
              <a:latin typeface="+mj-lt"/>
            </a:endParaRPr>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506" y="1870235"/>
            <a:ext cx="2286000" cy="1528245"/>
          </a:xfrm>
          <a:prstGeom prst="ellipse">
            <a:avLst/>
          </a:prstGeom>
        </p:spPr>
      </p:pic>
    </p:spTree>
    <p:extLst>
      <p:ext uri="{BB962C8B-B14F-4D97-AF65-F5344CB8AC3E}">
        <p14:creationId xmlns:p14="http://schemas.microsoft.com/office/powerpoint/2010/main" val="1589239504"/>
      </p:ext>
    </p:extLst>
  </p:cSld>
  <p:clrMapOvr>
    <a:masterClrMapping/>
  </p:clrMapOvr>
  <p:transition>
    <p:dissolve/>
  </p:transition>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0F899AB5-58A5-CB47-9053-DC33AEBAB733}"/>
              </a:ext>
            </a:extLst>
          </p:cNvPr>
          <p:cNvSpPr>
            <a:spLocks/>
          </p:cNvSpPr>
          <p:nvPr/>
        </p:nvSpPr>
        <p:spPr bwMode="auto">
          <a:xfrm>
            <a:off x="905247" y="2575099"/>
            <a:ext cx="7320111"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defTabSz="482186" eaLnBrk="1" hangingPunct="1"/>
            <a:r>
              <a:rPr lang="en-US" altLang="en-US" sz="2426" dirty="0">
                <a:solidFill>
                  <a:srgbClr val="818181"/>
                </a:solidFill>
                <a:latin typeface="M Avenir Medium" charset="0"/>
                <a:ea typeface="ＭＳ Ｐゴシック" panose="020B0600070205080204" pitchFamily="34" charset="-128"/>
                <a:sym typeface="M Avenir Medium" charset="0"/>
              </a:rPr>
              <a:t>Implicit Transactions are Terrible</a:t>
            </a:r>
          </a:p>
        </p:txBody>
      </p:sp>
      <p:sp>
        <p:nvSpPr>
          <p:cNvPr id="40962" name="Rectangle 2">
            <a:extLst>
              <a:ext uri="{FF2B5EF4-FFF2-40B4-BE49-F238E27FC236}">
                <a16:creationId xmlns:a16="http://schemas.microsoft.com/office/drawing/2014/main" id="{1B98BF9B-1FC7-A64D-9253-138F0663FC5E}"/>
              </a:ext>
            </a:extLst>
          </p:cNvPr>
          <p:cNvSpPr>
            <a:spLocks noGrp="1" noChangeArrowheads="1"/>
          </p:cNvSpPr>
          <p:nvPr>
            <p:ph type="title"/>
          </p:nvPr>
        </p:nvSpPr>
        <p:spPr>
          <a:xfrm>
            <a:off x="914400" y="1915418"/>
            <a:ext cx="7315200" cy="562571"/>
          </a:xfrm>
        </p:spPr>
        <p:txBody>
          <a:bodyPr/>
          <a:lstStyle/>
          <a:p>
            <a:pPr eaLnBrk="1" hangingPunct="1">
              <a:defRPr/>
            </a:pPr>
            <a:r>
              <a:rPr lang="en-US" dirty="0"/>
              <a:t>Isolation Levels</a:t>
            </a:r>
          </a:p>
        </p:txBody>
      </p:sp>
    </p:spTree>
    <p:extLst>
      <p:ext uri="{BB962C8B-B14F-4D97-AF65-F5344CB8AC3E}">
        <p14:creationId xmlns:p14="http://schemas.microsoft.com/office/powerpoint/2010/main" val="375422677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4085000" presetClass="entr" presetSubtype="0" fill="hold" grpId="0"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74085000" presetClass="entr" presetSubtype="0" fill="hold" grpId="0" nodeType="clickEffect">
                                  <p:stCondLst>
                                    <p:cond delay="0"/>
                                  </p:stCondLst>
                                  <p:childTnLst>
                                    <p:set>
                                      <p:cBhvr>
                                        <p:cTn id="10" dur="1" fill="hold">
                                          <p:stCondLst>
                                            <p:cond delay="499"/>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 grpId="0" autoUpdateAnimBg="0"/>
      <p:bldP spid="40962"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ADD91BF-77E3-5C4B-84B2-9D2F9A8BA71D}"/>
              </a:ext>
            </a:extLst>
          </p:cNvPr>
          <p:cNvSpPr>
            <a:spLocks noGrp="1" noChangeArrowheads="1"/>
          </p:cNvSpPr>
          <p:nvPr>
            <p:ph type="title"/>
          </p:nvPr>
        </p:nvSpPr>
        <p:spPr>
          <a:xfrm>
            <a:off x="569641" y="303998"/>
            <a:ext cx="7100047" cy="522387"/>
          </a:xfrm>
        </p:spPr>
        <p:txBody>
          <a:bodyPr>
            <a:normAutofit fontScale="90000"/>
          </a:bodyPr>
          <a:lstStyle/>
          <a:p>
            <a:pPr algn="l" eaLnBrk="1" hangingPunct="1">
              <a:defRPr/>
            </a:pPr>
            <a:r>
              <a:rPr lang="en-US" dirty="0"/>
              <a:t>Implicit Transactions</a:t>
            </a:r>
          </a:p>
        </p:txBody>
      </p:sp>
      <p:sp>
        <p:nvSpPr>
          <p:cNvPr id="50179" name="Rectangle 3">
            <a:extLst>
              <a:ext uri="{FF2B5EF4-FFF2-40B4-BE49-F238E27FC236}">
                <a16:creationId xmlns:a16="http://schemas.microsoft.com/office/drawing/2014/main" id="{869874FB-E797-0E4D-92AD-6EF5A6769E90}"/>
              </a:ext>
            </a:extLst>
          </p:cNvPr>
          <p:cNvSpPr>
            <a:spLocks noGrp="1" noChangeArrowheads="1"/>
          </p:cNvSpPr>
          <p:nvPr>
            <p:ph type="body" idx="1"/>
          </p:nvPr>
        </p:nvSpPr>
        <p:spPr>
          <a:xfrm>
            <a:off x="4715037" y="826386"/>
            <a:ext cx="3522762" cy="2888537"/>
          </a:xfrm>
        </p:spPr>
        <p:txBody>
          <a:bodyPr>
            <a:normAutofit lnSpcReduction="10000"/>
          </a:bodyPr>
          <a:lstStyle/>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If a connection is operating in implicit transaction mode, the instance of the SQL Server Database Engine automatically starts a new transaction after the current transaction is committed or rolled back.</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This can cause a great deal of locking and blocking, and unexpected behavior in terms of parameters</a:t>
            </a:r>
          </a:p>
          <a:p>
            <a:pPr marL="368336" indent="-368336">
              <a:spcBef>
                <a:spcPts val="2321"/>
              </a:spcBef>
              <a:buClr>
                <a:srgbClr val="1B7ABC"/>
              </a:buClr>
              <a:buSzPct val="145000"/>
              <a:buFont typeface="M Avenir Medium" charset="0"/>
              <a:buChar char="•"/>
            </a:pPr>
            <a:r>
              <a:rPr lang="en-US" altLang="en-US" sz="1500" dirty="0">
                <a:solidFill>
                  <a:srgbClr val="818181"/>
                </a:solidFill>
                <a:latin typeface="+mj-lt"/>
                <a:sym typeface="M Avenir Medium" charset="0"/>
              </a:rPr>
              <a:t>In SQL Server this rarely set, but Oracle uses similar behavior</a:t>
            </a:r>
          </a:p>
          <a:p>
            <a:pPr marL="0" indent="0">
              <a:spcBef>
                <a:spcPts val="2321"/>
              </a:spcBef>
              <a:buClr>
                <a:srgbClr val="1B7ABC"/>
              </a:buClr>
              <a:buSzPct val="145000"/>
              <a:buNone/>
            </a:pPr>
            <a:endParaRPr lang="en-US" altLang="en-US" sz="1500" dirty="0">
              <a:solidFill>
                <a:srgbClr val="818181"/>
              </a:solidFill>
              <a:latin typeface="+mj-lt"/>
              <a:sym typeface="M Avenir Medium" charset="0"/>
            </a:endParaRPr>
          </a:p>
          <a:p>
            <a:pPr marL="0" indent="0">
              <a:buNone/>
            </a:pPr>
            <a:endParaRPr lang="en-US" altLang="en-US" sz="1200" dirty="0">
              <a:latin typeface="+mj-lt"/>
            </a:endParaRPr>
          </a:p>
        </p:txBody>
      </p:sp>
      <p:pic>
        <p:nvPicPr>
          <p:cNvPr id="4" name="Picture 3">
            <a:extLst>
              <a:ext uri="{FF2B5EF4-FFF2-40B4-BE49-F238E27FC236}">
                <a16:creationId xmlns:a16="http://schemas.microsoft.com/office/drawing/2014/main" id="{1C78BE23-BDFB-B34F-9A25-8E9133000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41" y="1687397"/>
            <a:ext cx="3569590" cy="2027526"/>
          </a:xfrm>
          <a:prstGeom prst="ellipse">
            <a:avLst/>
          </a:prstGeom>
        </p:spPr>
      </p:pic>
    </p:spTree>
    <p:extLst>
      <p:ext uri="{BB962C8B-B14F-4D97-AF65-F5344CB8AC3E}">
        <p14:creationId xmlns:p14="http://schemas.microsoft.com/office/powerpoint/2010/main" val="2376160621"/>
      </p:ext>
    </p:extLst>
  </p:cSld>
  <p:clrMapOvr>
    <a:masterClrMapping/>
  </p:clrMapOvr>
  <p:transition>
    <p:dissolve/>
  </p:transition>
</p:sld>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3453</TotalTime>
  <Words>5731</Words>
  <Application>Microsoft Macintosh PowerPoint</Application>
  <PresentationFormat>On-screen Show (16:9)</PresentationFormat>
  <Paragraphs>493</Paragraphs>
  <Slides>101</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101</vt:i4>
      </vt:variant>
    </vt:vector>
  </HeadingPairs>
  <TitlesOfParts>
    <vt:vector size="112" baseType="lpstr">
      <vt:lpstr>Arial</vt:lpstr>
      <vt:lpstr>Arial Bold</vt:lpstr>
      <vt:lpstr>Calibri</vt:lpstr>
      <vt:lpstr>Calibri Light</vt:lpstr>
      <vt:lpstr>H Avenir Heavy</vt:lpstr>
      <vt:lpstr>M Avenir Medium</vt:lpstr>
      <vt:lpstr>Source Sans Pro Black</vt:lpstr>
      <vt:lpstr>Times New Roman</vt:lpstr>
      <vt:lpstr>Visual Studio Live! New York 2015</vt:lpstr>
      <vt:lpstr>Live! 360 2018</vt:lpstr>
      <vt:lpstr>Office Theme</vt:lpstr>
      <vt:lpstr>PowerPoint Presentation</vt:lpstr>
      <vt:lpstr>Schedule For Today</vt:lpstr>
      <vt:lpstr>Joey D’Antoni</vt:lpstr>
      <vt:lpstr>Query Execution</vt:lpstr>
      <vt:lpstr>What are Execution Plans?</vt:lpstr>
      <vt:lpstr>How Are Query Plans Generated?</vt:lpstr>
      <vt:lpstr>Query Execution</vt:lpstr>
      <vt:lpstr>There are two types of execution plans: Estimated and Actual </vt:lpstr>
      <vt:lpstr>More About Execution Plans</vt:lpstr>
      <vt:lpstr>How to Read an Execution Plan</vt:lpstr>
      <vt:lpstr>Query Execution</vt:lpstr>
      <vt:lpstr>What is a Key Lookup?</vt:lpstr>
      <vt:lpstr>Why Are We Talking about Good Key Lookups?</vt:lpstr>
      <vt:lpstr>Query Execution</vt:lpstr>
      <vt:lpstr>Nested Loops and Hash Joins</vt:lpstr>
      <vt:lpstr>Influencing Join Behaviors</vt:lpstr>
      <vt:lpstr>Query Execution</vt:lpstr>
      <vt:lpstr>Query Store</vt:lpstr>
      <vt:lpstr>Query Store Best Practices</vt:lpstr>
      <vt:lpstr>Query Execution</vt:lpstr>
      <vt:lpstr>Stored Procedures and Dynamic SQL </vt:lpstr>
      <vt:lpstr>Dynamic SQL vs Stored Procedures</vt:lpstr>
      <vt:lpstr>Query Execution</vt:lpstr>
      <vt:lpstr>Missing Index Warnings in SQL Server</vt:lpstr>
      <vt:lpstr>More About Missing Indexes</vt:lpstr>
      <vt:lpstr>What Not To Do With SQL Server</vt:lpstr>
      <vt:lpstr>The Problem Set</vt:lpstr>
      <vt:lpstr>Set Operations</vt:lpstr>
      <vt:lpstr>Cursors are Bad Right—I’ll just use a WHILE Loop</vt:lpstr>
      <vt:lpstr>What to Do Instead?</vt:lpstr>
      <vt:lpstr>Options in Lieu of Cursors</vt:lpstr>
      <vt:lpstr>Other Options</vt:lpstr>
      <vt:lpstr>What Not To Do With SQL Server</vt:lpstr>
      <vt:lpstr>Scalar User-Defined Functions Can Be Evil</vt:lpstr>
      <vt:lpstr>Other Options</vt:lpstr>
      <vt:lpstr>Views—What’s the Problem?</vt:lpstr>
      <vt:lpstr>Nested Views</vt:lpstr>
      <vt:lpstr>Alternatives to Views</vt:lpstr>
      <vt:lpstr>What Not To Do With SQL Server</vt:lpstr>
      <vt:lpstr>Stored Procedures versus Views</vt:lpstr>
      <vt:lpstr>What to Do?</vt:lpstr>
      <vt:lpstr>Datatypes and Design</vt:lpstr>
      <vt:lpstr>Data Types are Important</vt:lpstr>
      <vt:lpstr>SQL Server Data Types</vt:lpstr>
      <vt:lpstr>Understand Datatypes for Performance</vt:lpstr>
      <vt:lpstr>What Are GUIDs</vt:lpstr>
      <vt:lpstr>GUIDs Have a Size and Selectivity Problem</vt:lpstr>
      <vt:lpstr>Unicode Data</vt:lpstr>
      <vt:lpstr>When Do You Need Unicode Types?</vt:lpstr>
      <vt:lpstr>Datatypes and Design</vt:lpstr>
      <vt:lpstr>Where Should You Put Files?</vt:lpstr>
      <vt:lpstr>Other Options for Storing Files</vt:lpstr>
      <vt:lpstr>Datatypes and Design</vt:lpstr>
      <vt:lpstr>What Are Data Type Conversions?</vt:lpstr>
      <vt:lpstr>Negatives of Conversions</vt:lpstr>
      <vt:lpstr>Temporary Objects</vt:lpstr>
      <vt:lpstr>So What Are Temp Tables?</vt:lpstr>
      <vt:lpstr>More About Temp Tables</vt:lpstr>
      <vt:lpstr>Temporary Objects</vt:lpstr>
      <vt:lpstr>Understanding Table Variables</vt:lpstr>
      <vt:lpstr>Table Variables versus Temp Tables</vt:lpstr>
      <vt:lpstr>Temporary Objects</vt:lpstr>
      <vt:lpstr>In-Memory Temp Tables</vt:lpstr>
      <vt:lpstr>In-Memory Temp Tables</vt:lpstr>
      <vt:lpstr>Indexing</vt:lpstr>
      <vt:lpstr>Clustered Indexes in SQL Server</vt:lpstr>
      <vt:lpstr>Choosing a Clustering Key</vt:lpstr>
      <vt:lpstr>Indexing</vt:lpstr>
      <vt:lpstr>Why Does a Table Need a Clustered Index?</vt:lpstr>
      <vt:lpstr>Other Clustered Index Benefits</vt:lpstr>
      <vt:lpstr>Indexing</vt:lpstr>
      <vt:lpstr>Do You Always Need a Clustered Index?</vt:lpstr>
      <vt:lpstr>Where Not To Use a Heap?</vt:lpstr>
      <vt:lpstr>Indexing</vt:lpstr>
      <vt:lpstr>What Are Nonclustered Indexes?</vt:lpstr>
      <vt:lpstr>More About Nonclustered Indexes</vt:lpstr>
      <vt:lpstr>Indexing</vt:lpstr>
      <vt:lpstr>What Are Nonclustered Indexes?</vt:lpstr>
      <vt:lpstr>More About Nonclustered Indexes</vt:lpstr>
      <vt:lpstr>Indexing</vt:lpstr>
      <vt:lpstr>Filtered Indexes in SQL Server</vt:lpstr>
      <vt:lpstr>Columnstore</vt:lpstr>
      <vt:lpstr>Columnstore Indexes</vt:lpstr>
      <vt:lpstr>Columnstore Indexes</vt:lpstr>
      <vt:lpstr>Columnstore</vt:lpstr>
      <vt:lpstr>Data Warehouse and Columnstore</vt:lpstr>
      <vt:lpstr>Other Data Warehouse Design Elements</vt:lpstr>
      <vt:lpstr>Columnstore</vt:lpstr>
      <vt:lpstr>Nonclustered Columnstore Indexes</vt:lpstr>
      <vt:lpstr>Other considerations</vt:lpstr>
      <vt:lpstr>Columnstore</vt:lpstr>
      <vt:lpstr>Hybrid Analytics</vt:lpstr>
      <vt:lpstr>Isolation Levels</vt:lpstr>
      <vt:lpstr>ACID and Databases</vt:lpstr>
      <vt:lpstr>Isolation Levels</vt:lpstr>
      <vt:lpstr>Isolation Levels</vt:lpstr>
      <vt:lpstr>Read Committed Snapshot Isolation</vt:lpstr>
      <vt:lpstr>Isolation Levels</vt:lpstr>
      <vt:lpstr>Implicit Transactions</vt:lpstr>
      <vt:lpstr>Conclusion</vt:lpstr>
      <vt:lpstr>Next Steps</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Joey D'Antoni</cp:lastModifiedBy>
  <cp:revision>142</cp:revision>
  <dcterms:created xsi:type="dcterms:W3CDTF">2012-12-07T00:48:42Z</dcterms:created>
  <dcterms:modified xsi:type="dcterms:W3CDTF">2019-11-22T17:21:50Z</dcterms:modified>
</cp:coreProperties>
</file>